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8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859" r:id="rId2"/>
    <p:sldMasterId id="2147483744" r:id="rId3"/>
    <p:sldMasterId id="2147483780" r:id="rId4"/>
    <p:sldMasterId id="2147483838" r:id="rId5"/>
    <p:sldMasterId id="2147483713" r:id="rId6"/>
    <p:sldMasterId id="2147483674" r:id="rId7"/>
    <p:sldMasterId id="2147483897" r:id="rId8"/>
    <p:sldMasterId id="2147483960" r:id="rId9"/>
  </p:sldMasterIdLst>
  <p:notesMasterIdLst>
    <p:notesMasterId r:id="rId64"/>
  </p:notesMasterIdLst>
  <p:handoutMasterIdLst>
    <p:handoutMasterId r:id="rId65"/>
  </p:handoutMasterIdLst>
  <p:sldIdLst>
    <p:sldId id="273" r:id="rId10"/>
    <p:sldId id="533" r:id="rId11"/>
    <p:sldId id="534" r:id="rId12"/>
    <p:sldId id="275" r:id="rId13"/>
    <p:sldId id="536" r:id="rId14"/>
    <p:sldId id="535" r:id="rId15"/>
    <p:sldId id="394" r:id="rId16"/>
    <p:sldId id="486" r:id="rId17"/>
    <p:sldId id="492" r:id="rId18"/>
    <p:sldId id="491" r:id="rId19"/>
    <p:sldId id="495" r:id="rId20"/>
    <p:sldId id="493" r:id="rId21"/>
    <p:sldId id="489" r:id="rId22"/>
    <p:sldId id="490" r:id="rId23"/>
    <p:sldId id="496" r:id="rId24"/>
    <p:sldId id="497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5" r:id="rId53"/>
    <p:sldId id="526" r:id="rId54"/>
    <p:sldId id="527" r:id="rId55"/>
    <p:sldId id="351" r:id="rId56"/>
    <p:sldId id="352" r:id="rId57"/>
    <p:sldId id="483" r:id="rId58"/>
    <p:sldId id="484" r:id="rId59"/>
    <p:sldId id="528" r:id="rId60"/>
    <p:sldId id="529" r:id="rId61"/>
    <p:sldId id="530" r:id="rId62"/>
    <p:sldId id="532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FFE6A1B5-3EA5-44AB-AFA4-F3A63A9571D5}">
          <p14:sldIdLst>
            <p14:sldId id="273"/>
            <p14:sldId id="533"/>
            <p14:sldId id="534"/>
            <p14:sldId id="275"/>
            <p14:sldId id="536"/>
            <p14:sldId id="535"/>
            <p14:sldId id="394"/>
            <p14:sldId id="486"/>
            <p14:sldId id="492"/>
            <p14:sldId id="491"/>
            <p14:sldId id="495"/>
            <p14:sldId id="493"/>
            <p14:sldId id="489"/>
            <p14:sldId id="490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</p14:sldIdLst>
        </p14:section>
        <p14:section name="Appendix: Image Descriptions for Unsighted Students" id="{FCEA2F57-A407-4BE7-B677-629F34303C19}">
          <p14:sldIdLst>
            <p14:sldId id="351"/>
            <p14:sldId id="352"/>
            <p14:sldId id="483"/>
            <p14:sldId id="484"/>
            <p14:sldId id="528"/>
            <p14:sldId id="529"/>
            <p14:sldId id="530"/>
            <p14:sldId id="5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08">
          <p15:clr>
            <a:srgbClr val="A4A3A4"/>
          </p15:clr>
        </p15:guide>
        <p15:guide id="2" orient="horz" pos="3600">
          <p15:clr>
            <a:srgbClr val="A4A3A4"/>
          </p15:clr>
        </p15:guide>
        <p15:guide id="3" orient="horz" pos="912" userDrawn="1">
          <p15:clr>
            <a:srgbClr val="A4A3A4"/>
          </p15:clr>
        </p15:guide>
        <p15:guide id="4" orient="horz" pos="3360">
          <p15:clr>
            <a:srgbClr val="A4A3A4"/>
          </p15:clr>
        </p15:guide>
        <p15:guide id="5" pos="5616">
          <p15:clr>
            <a:srgbClr val="A4A3A4"/>
          </p15:clr>
        </p15:guide>
        <p15:guide id="6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000"/>
    <a:srgbClr val="7A5E02"/>
    <a:srgbClr val="0000FF"/>
    <a:srgbClr val="214E91"/>
    <a:srgbClr val="CCCCCC"/>
    <a:srgbClr val="B70000"/>
    <a:srgbClr val="525252"/>
    <a:srgbClr val="E2F3F2"/>
    <a:srgbClr val="F2F2F2"/>
    <a:srgbClr val="843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50" autoAdjust="0"/>
    <p:restoredTop sz="95706" autoAdjust="0"/>
  </p:normalViewPr>
  <p:slideViewPr>
    <p:cSldViewPr>
      <p:cViewPr varScale="1">
        <p:scale>
          <a:sx n="55" d="100"/>
          <a:sy n="55" d="100"/>
        </p:scale>
        <p:origin x="48" y="244"/>
      </p:cViewPr>
      <p:guideLst>
        <p:guide orient="horz" pos="3408"/>
        <p:guide orient="horz" pos="3600"/>
        <p:guide orient="horz" pos="912"/>
        <p:guide orient="horz" pos="3360"/>
        <p:guide pos="5616"/>
        <p:guide pos="4320"/>
      </p:guideLst>
    </p:cSldViewPr>
  </p:slideViewPr>
  <p:outlineViewPr>
    <p:cViewPr>
      <p:scale>
        <a:sx n="33" d="100"/>
        <a:sy n="33" d="100"/>
      </p:scale>
      <p:origin x="0" y="-12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199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4CCBF-31CF-4FCA-A5B4-50142834420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95618-5249-4F12-80E4-2F3A0FD18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1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4B720-C9F6-4BFC-BC5C-B1B8D70204D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03D02-7E89-4EBF-B123-9C334E1B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03D02-7E89-4EBF-B123-9C334E1BF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5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 &amp;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2766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49530" y="3429000"/>
            <a:ext cx="561594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530" y="4114800"/>
            <a:ext cx="5615940" cy="685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1560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Gray BG, 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49530" y="3581400"/>
            <a:ext cx="561594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06916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Gray BG, 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436620" y="3581400"/>
            <a:ext cx="569976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7617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Simple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A6A6A"/>
                </a:solidFill>
                <a:latin typeface="ArumSans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235527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229479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2775099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algn="l">
              <a:spcBef>
                <a:spcPts val="480"/>
              </a:spcBef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4138613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695569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742950" indent="-28575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00200" indent="-22860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057400" indent="-22860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Jump Link"/>
          <p:cNvSpPr>
            <a:spLocks noGrp="1"/>
          </p:cNvSpPr>
          <p:nvPr>
            <p:ph type="body" sz="quarter" idx="17" hasCustomPrompt="1"/>
          </p:nvPr>
        </p:nvSpPr>
        <p:spPr>
          <a:xfrm>
            <a:off x="3465912" y="6605650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80104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Six Content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39762"/>
          </a:xfrm>
          <a:prstGeom prst="rect">
            <a:avLst/>
          </a:prstGeom>
        </p:spPr>
        <p:txBody>
          <a:bodyPr/>
          <a:lstStyle>
            <a:lvl1pPr>
              <a:defRPr lang="en-US" sz="36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quarter" idx="12"/>
          </p:nvPr>
        </p:nvSpPr>
        <p:spPr>
          <a:xfrm>
            <a:off x="533400" y="1066800"/>
            <a:ext cx="8153400" cy="838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2011680"/>
            <a:ext cx="8153400" cy="7620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4"/>
          </p:nvPr>
        </p:nvSpPr>
        <p:spPr>
          <a:xfrm>
            <a:off x="533400" y="2880360"/>
            <a:ext cx="8153400" cy="6858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5"/>
          </p:nvPr>
        </p:nvSpPr>
        <p:spPr>
          <a:xfrm>
            <a:off x="533400" y="3672840"/>
            <a:ext cx="8153400" cy="838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533400" y="4617720"/>
            <a:ext cx="8153400" cy="9144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1"/>
          </p:nvPr>
        </p:nvSpPr>
        <p:spPr>
          <a:xfrm>
            <a:off x="533400" y="5638800"/>
            <a:ext cx="8153400" cy="7620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Jump Link"/>
          <p:cNvSpPr>
            <a:spLocks noGrp="1"/>
          </p:cNvSpPr>
          <p:nvPr>
            <p:ph type="body" sz="quarter" idx="17" hasCustomPrompt="1"/>
          </p:nvPr>
        </p:nvSpPr>
        <p:spPr>
          <a:xfrm>
            <a:off x="3465912" y="6529450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1" name="Photo Credit"/>
          <p:cNvSpPr>
            <a:spLocks noGrp="1"/>
          </p:cNvSpPr>
          <p:nvPr>
            <p:ph type="body" sz="quarter" idx="16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56202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12 Content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39762"/>
          </a:xfrm>
          <a:prstGeom prst="rect">
            <a:avLst/>
          </a:prstGeom>
        </p:spPr>
        <p:txBody>
          <a:bodyPr/>
          <a:lstStyle>
            <a:lvl1pPr>
              <a:defRPr lang="en-US" sz="36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quarter" idx="12"/>
          </p:nvPr>
        </p:nvSpPr>
        <p:spPr>
          <a:xfrm>
            <a:off x="159416" y="1066800"/>
            <a:ext cx="4114800" cy="82296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159416" y="1981200"/>
            <a:ext cx="4114800" cy="82296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4"/>
          </p:nvPr>
        </p:nvSpPr>
        <p:spPr>
          <a:xfrm>
            <a:off x="159416" y="2895600"/>
            <a:ext cx="4114800" cy="82296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5"/>
          </p:nvPr>
        </p:nvSpPr>
        <p:spPr>
          <a:xfrm>
            <a:off x="159416" y="3810000"/>
            <a:ext cx="4114800" cy="82296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159416" y="4724400"/>
            <a:ext cx="4114800" cy="82296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1"/>
          </p:nvPr>
        </p:nvSpPr>
        <p:spPr>
          <a:xfrm>
            <a:off x="159416" y="5638800"/>
            <a:ext cx="4114800" cy="82296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/>
          <p:cNvSpPr>
            <a:spLocks noGrp="1"/>
          </p:cNvSpPr>
          <p:nvPr>
            <p:ph sz="quarter" idx="18"/>
          </p:nvPr>
        </p:nvSpPr>
        <p:spPr>
          <a:xfrm>
            <a:off x="4800600" y="1066800"/>
            <a:ext cx="4114800" cy="822960"/>
          </a:xfrm>
          <a:prstGeom prst="rect">
            <a:avLst/>
          </a:prstGeom>
        </p:spPr>
        <p:txBody>
          <a:bodyPr/>
          <a:lstStyle>
            <a:lvl1pPr>
              <a:defRPr lang="en-US" sz="2400" smtClean="0"/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200150" lvl="2" indent="-285750">
              <a:spcAft>
                <a:spcPts val="800"/>
              </a:spcAft>
              <a:buFont typeface="Arial" panose="020B0604020202020204" pitchFamily="34" charset="0"/>
            </a:pPr>
            <a:r>
              <a:rPr lang="en-US" dirty="0"/>
              <a:t>Third level</a:t>
            </a:r>
          </a:p>
          <a:p>
            <a:pPr marL="1657350" lvl="3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114550" lvl="4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9"/>
          </p:nvPr>
        </p:nvSpPr>
        <p:spPr>
          <a:xfrm>
            <a:off x="4800600" y="1981200"/>
            <a:ext cx="4114800" cy="822960"/>
          </a:xfrm>
          <a:prstGeom prst="rect">
            <a:avLst/>
          </a:prstGeom>
        </p:spPr>
        <p:txBody>
          <a:bodyPr/>
          <a:lstStyle>
            <a:lvl1pPr>
              <a:defRPr lang="en-US" sz="2400" smtClean="0"/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200150" lvl="2" indent="-285750">
              <a:spcAft>
                <a:spcPts val="800"/>
              </a:spcAft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marL="1657350" lvl="3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114550" lvl="4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0"/>
          </p:nvPr>
        </p:nvSpPr>
        <p:spPr>
          <a:xfrm>
            <a:off x="4800600" y="2895600"/>
            <a:ext cx="4114800" cy="822960"/>
          </a:xfrm>
          <a:prstGeom prst="rect">
            <a:avLst/>
          </a:prstGeom>
        </p:spPr>
        <p:txBody>
          <a:bodyPr/>
          <a:lstStyle>
            <a:lvl1pPr>
              <a:defRPr lang="en-US" sz="2400" smtClean="0"/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200150" lvl="2" indent="-285750">
              <a:spcAft>
                <a:spcPts val="800"/>
              </a:spcAft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marL="1657350" lvl="3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114550" lvl="4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1"/>
          </p:nvPr>
        </p:nvSpPr>
        <p:spPr>
          <a:xfrm>
            <a:off x="4800600" y="3810000"/>
            <a:ext cx="4114800" cy="822960"/>
          </a:xfrm>
          <a:prstGeom prst="rect">
            <a:avLst/>
          </a:prstGeom>
        </p:spPr>
        <p:txBody>
          <a:bodyPr/>
          <a:lstStyle>
            <a:lvl1pPr>
              <a:defRPr lang="en-US" sz="2400" smtClean="0"/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200150" lvl="2" indent="-285750">
              <a:spcAft>
                <a:spcPts val="800"/>
              </a:spcAft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marL="1657350" lvl="3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114550" lvl="4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5" name="Content Placeholder 11"/>
          <p:cNvSpPr>
            <a:spLocks noGrp="1"/>
          </p:cNvSpPr>
          <p:nvPr>
            <p:ph sz="quarter" idx="22"/>
          </p:nvPr>
        </p:nvSpPr>
        <p:spPr>
          <a:xfrm>
            <a:off x="4800600" y="4724400"/>
            <a:ext cx="4114800" cy="822960"/>
          </a:xfrm>
          <a:prstGeom prst="rect">
            <a:avLst/>
          </a:prstGeom>
        </p:spPr>
        <p:txBody>
          <a:bodyPr/>
          <a:lstStyle>
            <a:lvl1pPr>
              <a:defRPr lang="en-US" sz="2400" smtClean="0"/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200150" lvl="2" indent="-285750">
              <a:spcAft>
                <a:spcPts val="800"/>
              </a:spcAft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marL="1657350" lvl="3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114550" lvl="4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7" name="Content Placeholder 12"/>
          <p:cNvSpPr>
            <a:spLocks noGrp="1"/>
          </p:cNvSpPr>
          <p:nvPr>
            <p:ph sz="quarter" idx="23"/>
          </p:nvPr>
        </p:nvSpPr>
        <p:spPr>
          <a:xfrm>
            <a:off x="4800600" y="5638800"/>
            <a:ext cx="4114800" cy="822960"/>
          </a:xfrm>
          <a:prstGeom prst="rect">
            <a:avLst/>
          </a:prstGeom>
        </p:spPr>
        <p:txBody>
          <a:bodyPr/>
          <a:lstStyle>
            <a:lvl1pPr>
              <a:defRPr lang="en-US" sz="2400" smtClean="0"/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200150" lvl="2" indent="-285750">
              <a:spcAft>
                <a:spcPts val="800"/>
              </a:spcAft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marL="1657350" lvl="3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114550" lvl="4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13" name="Jump Link"/>
          <p:cNvSpPr>
            <a:spLocks noGrp="1"/>
          </p:cNvSpPr>
          <p:nvPr>
            <p:ph type="body" sz="quarter" idx="17" hasCustomPrompt="1"/>
          </p:nvPr>
        </p:nvSpPr>
        <p:spPr>
          <a:xfrm>
            <a:off x="3467512" y="6529450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1" name="Photo Credit"/>
          <p:cNvSpPr>
            <a:spLocks noGrp="1"/>
          </p:cNvSpPr>
          <p:nvPr>
            <p:ph type="body" sz="quarter" idx="16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980540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/>
          <p:cNvSpPr>
            <a:spLocks noGrp="1"/>
          </p:cNvSpPr>
          <p:nvPr>
            <p:ph type="title"/>
          </p:nvPr>
        </p:nvSpPr>
        <p:spPr>
          <a:xfrm>
            <a:off x="-1" y="228600"/>
            <a:ext cx="9144001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61594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61594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Jump Link"/>
          <p:cNvSpPr>
            <a:spLocks noGrp="1"/>
          </p:cNvSpPr>
          <p:nvPr>
            <p:ph type="body" sz="quarter" idx="17" hasCustomPrompt="1"/>
          </p:nvPr>
        </p:nvSpPr>
        <p:spPr>
          <a:xfrm>
            <a:off x="3465912" y="6553200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0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118797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Two-Up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5612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2"/>
          </p:nvPr>
        </p:nvSpPr>
        <p:spPr>
          <a:xfrm>
            <a:off x="457201" y="1600200"/>
            <a:ext cx="4040188" cy="491220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/>
          </p:nvPr>
        </p:nvSpPr>
        <p:spPr>
          <a:xfrm>
            <a:off x="4645026" y="1600200"/>
            <a:ext cx="4041775" cy="491220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Jump Link"/>
          <p:cNvSpPr>
            <a:spLocks noGrp="1"/>
          </p:cNvSpPr>
          <p:nvPr>
            <p:ph type="body" sz="quarter" idx="17" hasCustomPrompt="1"/>
          </p:nvPr>
        </p:nvSpPr>
        <p:spPr>
          <a:xfrm>
            <a:off x="3465912" y="6553200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2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87407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 &amp;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124200" y="3429000"/>
            <a:ext cx="6019800" cy="175260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276600" y="3505200"/>
            <a:ext cx="569976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76600" y="4190999"/>
            <a:ext cx="5699760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 algn="r">
              <a:buNone/>
              <a:defRPr sz="2400" b="0">
                <a:solidFill>
                  <a:schemeClr val="bg1"/>
                </a:solidFill>
                <a:latin typeface="ArumSans Bd" panose="020B0B04010000020C00" pitchFamily="34" charset="0"/>
              </a:defRPr>
            </a:lvl2pPr>
            <a:lvl3pPr marL="914400" indent="0" algn="r">
              <a:buNone/>
              <a:defRPr sz="2400" b="0">
                <a:solidFill>
                  <a:schemeClr val="bg1"/>
                </a:solidFill>
                <a:latin typeface="ArumSans Bd" panose="020B0B04010000020C00" pitchFamily="34" charset="0"/>
              </a:defRPr>
            </a:lvl3pPr>
            <a:lvl4pPr marL="1371600" indent="0" algn="r">
              <a:buNone/>
              <a:defRPr sz="2400" b="0">
                <a:solidFill>
                  <a:schemeClr val="bg1"/>
                </a:solidFill>
                <a:latin typeface="ArumSans Bd" panose="020B0B04010000020C00" pitchFamily="34" charset="0"/>
              </a:defRPr>
            </a:lvl4pPr>
            <a:lvl5pPr marL="1828800" indent="0" algn="r">
              <a:buNone/>
              <a:defRPr sz="2400" b="0">
                <a:solidFill>
                  <a:schemeClr val="bg1"/>
                </a:solidFill>
                <a:latin typeface="ArumSans Bd" panose="020B0B04010000020C00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3"/>
          </p:nvPr>
        </p:nvSpPr>
        <p:spPr>
          <a:xfrm>
            <a:off x="0" y="6771640"/>
            <a:ext cx="9144000" cy="9144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80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0686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4-up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2"/>
          </p:nvPr>
        </p:nvSpPr>
        <p:spPr>
          <a:xfrm>
            <a:off x="457201" y="1600200"/>
            <a:ext cx="4040188" cy="1752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000"/>
            </a:lvl1pPr>
            <a:lvl2pPr marL="7429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/>
          </p:nvPr>
        </p:nvSpPr>
        <p:spPr>
          <a:xfrm>
            <a:off x="4645026" y="1600200"/>
            <a:ext cx="4041775" cy="1752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000"/>
            </a:lvl1pPr>
            <a:lvl2pPr marL="7429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eader 3"/>
          <p:cNvSpPr>
            <a:spLocks noGrp="1"/>
          </p:cNvSpPr>
          <p:nvPr>
            <p:ph type="body" sz="quarter" idx="12"/>
          </p:nvPr>
        </p:nvSpPr>
        <p:spPr>
          <a:xfrm>
            <a:off x="457200" y="35814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/>
          </p:nvPr>
        </p:nvSpPr>
        <p:spPr>
          <a:xfrm>
            <a:off x="457200" y="4191000"/>
            <a:ext cx="4040188" cy="1752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000"/>
            </a:lvl1pPr>
            <a:lvl2pPr marL="7429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Header 4"/>
          <p:cNvSpPr>
            <a:spLocks noGrp="1"/>
          </p:cNvSpPr>
          <p:nvPr>
            <p:ph type="body" sz="quarter" idx="13"/>
          </p:nvPr>
        </p:nvSpPr>
        <p:spPr>
          <a:xfrm>
            <a:off x="4648200" y="35814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5"/>
          </p:nvPr>
        </p:nvSpPr>
        <p:spPr>
          <a:xfrm>
            <a:off x="4645025" y="4191000"/>
            <a:ext cx="4041775" cy="1752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000"/>
            </a:lvl1pPr>
            <a:lvl2pPr marL="7429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Jump Link"/>
          <p:cNvSpPr>
            <a:spLocks noGrp="1"/>
          </p:cNvSpPr>
          <p:nvPr>
            <p:ph type="body" sz="quarter" idx="17" hasCustomPrompt="1"/>
          </p:nvPr>
        </p:nvSpPr>
        <p:spPr>
          <a:xfrm>
            <a:off x="3465912" y="6019800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587377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Content with Left Sid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1" y="304800"/>
            <a:ext cx="3008313" cy="838200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1" y="1143000"/>
            <a:ext cx="3008313" cy="533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575050" y="304800"/>
            <a:ext cx="5111751" cy="617981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Jump Link"/>
          <p:cNvSpPr>
            <a:spLocks noGrp="1"/>
          </p:cNvSpPr>
          <p:nvPr>
            <p:ph type="body" sz="quarter" idx="13" hasCustomPrompt="1"/>
          </p:nvPr>
        </p:nvSpPr>
        <p:spPr>
          <a:xfrm>
            <a:off x="4999894" y="6488875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8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975049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Content with Right Sid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678487" y="304800"/>
            <a:ext cx="3008313" cy="838200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5678487" y="1143000"/>
            <a:ext cx="3008313" cy="533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304800"/>
            <a:ext cx="5111751" cy="617981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1908587" y="6488875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49100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828800" y="5253037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1828800" y="5895975"/>
            <a:ext cx="54864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idx="1"/>
          </p:nvPr>
        </p:nvSpPr>
        <p:spPr>
          <a:xfrm>
            <a:off x="1028700" y="128650"/>
            <a:ext cx="7086600" cy="4944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357063" y="5105400"/>
            <a:ext cx="2429874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32661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Bar-Title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-2251" y="228600"/>
            <a:ext cx="9172252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1"/>
          <p:cNvSpPr>
            <a:spLocks noGrp="1"/>
          </p:cNvSpPr>
          <p:nvPr>
            <p:ph type="media" sz="quarter" idx="11"/>
          </p:nvPr>
        </p:nvSpPr>
        <p:spPr>
          <a:xfrm>
            <a:off x="0" y="1066799"/>
            <a:ext cx="9144000" cy="5315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Video Credit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Video Credit Here</a:t>
            </a:r>
          </a:p>
        </p:txBody>
      </p:sp>
    </p:spTree>
    <p:extLst>
      <p:ext uri="{BB962C8B-B14F-4D97-AF65-F5344CB8AC3E}">
        <p14:creationId xmlns:p14="http://schemas.microsoft.com/office/powerpoint/2010/main" val="198741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  <p15:guide id="3" pos="513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09728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6477000"/>
            <a:ext cx="2743200" cy="18288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862655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09728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24688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57200" y="4008120"/>
            <a:ext cx="8229600" cy="23164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6477000"/>
            <a:ext cx="2743200" cy="18288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73952" y="6705600"/>
            <a:ext cx="2670048" cy="155448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204301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09728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3931920" cy="487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754880" y="1447800"/>
            <a:ext cx="3931920" cy="487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6477000"/>
            <a:ext cx="2743200" cy="18288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73952" y="6705600"/>
            <a:ext cx="2670048" cy="155448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320676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09728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0972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57200" y="2641600"/>
            <a:ext cx="8229600" cy="1188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4"/>
          </p:nvPr>
        </p:nvSpPr>
        <p:spPr>
          <a:xfrm>
            <a:off x="457200" y="3926840"/>
            <a:ext cx="8229600" cy="1188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5"/>
          </p:nvPr>
        </p:nvSpPr>
        <p:spPr>
          <a:xfrm>
            <a:off x="457200" y="5212080"/>
            <a:ext cx="8229600" cy="1188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200400" y="6477000"/>
            <a:ext cx="2743200" cy="18288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473952" y="6705600"/>
            <a:ext cx="2670048" cy="155448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1180014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09728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57200" y="230124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4"/>
          </p:nvPr>
        </p:nvSpPr>
        <p:spPr>
          <a:xfrm>
            <a:off x="457200" y="315468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5"/>
          </p:nvPr>
        </p:nvSpPr>
        <p:spPr>
          <a:xfrm>
            <a:off x="457200" y="400812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16"/>
          </p:nvPr>
        </p:nvSpPr>
        <p:spPr>
          <a:xfrm>
            <a:off x="457200" y="486156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7"/>
          </p:nvPr>
        </p:nvSpPr>
        <p:spPr>
          <a:xfrm>
            <a:off x="457200" y="571500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200400" y="6477000"/>
            <a:ext cx="2743200" cy="18288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473952" y="6705600"/>
            <a:ext cx="2670048" cy="155448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10641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-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49530" y="3581400"/>
            <a:ext cx="561594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33682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/>
          <p:cNvSpPr>
            <a:spLocks noGrp="1"/>
          </p:cNvSpPr>
          <p:nvPr>
            <p:ph type="title"/>
          </p:nvPr>
        </p:nvSpPr>
        <p:spPr>
          <a:xfrm>
            <a:off x="-1" y="228600"/>
            <a:ext cx="9144001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61594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61594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357063" y="6529450"/>
            <a:ext cx="2429874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0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3194019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wo-Up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2"/>
          </p:nvPr>
        </p:nvSpPr>
        <p:spPr>
          <a:xfrm>
            <a:off x="457201" y="1600200"/>
            <a:ext cx="4040188" cy="491220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/>
          </p:nvPr>
        </p:nvSpPr>
        <p:spPr>
          <a:xfrm>
            <a:off x="4645026" y="1600200"/>
            <a:ext cx="4041775" cy="491220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273243" y="6529450"/>
            <a:ext cx="2429874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2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7505567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4-up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2"/>
          </p:nvPr>
        </p:nvSpPr>
        <p:spPr>
          <a:xfrm>
            <a:off x="457201" y="1600200"/>
            <a:ext cx="4040188" cy="1752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000"/>
            </a:lvl1pPr>
            <a:lvl2pPr marL="7429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/>
          </p:nvPr>
        </p:nvSpPr>
        <p:spPr>
          <a:xfrm>
            <a:off x="4645026" y="1600200"/>
            <a:ext cx="4041775" cy="1752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000"/>
            </a:lvl1pPr>
            <a:lvl2pPr marL="7429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eader 3"/>
          <p:cNvSpPr>
            <a:spLocks noGrp="1"/>
          </p:cNvSpPr>
          <p:nvPr>
            <p:ph type="body" sz="quarter" idx="12"/>
          </p:nvPr>
        </p:nvSpPr>
        <p:spPr>
          <a:xfrm>
            <a:off x="457200" y="35814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/>
          </p:nvPr>
        </p:nvSpPr>
        <p:spPr>
          <a:xfrm>
            <a:off x="457200" y="4191000"/>
            <a:ext cx="4040188" cy="1752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000"/>
            </a:lvl1pPr>
            <a:lvl2pPr marL="7429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Header 4"/>
          <p:cNvSpPr>
            <a:spLocks noGrp="1"/>
          </p:cNvSpPr>
          <p:nvPr>
            <p:ph type="body" sz="quarter" idx="13"/>
          </p:nvPr>
        </p:nvSpPr>
        <p:spPr>
          <a:xfrm>
            <a:off x="4648200" y="35814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5"/>
          </p:nvPr>
        </p:nvSpPr>
        <p:spPr>
          <a:xfrm>
            <a:off x="4645025" y="4191000"/>
            <a:ext cx="4041775" cy="1752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000"/>
            </a:lvl1pPr>
            <a:lvl2pPr marL="7429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357063" y="5996050"/>
            <a:ext cx="2429874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1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207924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Content with Left Sid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1" y="304800"/>
            <a:ext cx="3008313" cy="838200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1" y="1143000"/>
            <a:ext cx="3008313" cy="533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575050" y="304800"/>
            <a:ext cx="5111751" cy="617981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5026437" y="6529450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8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4853900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Content with Right Sid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678487" y="304800"/>
            <a:ext cx="3008313" cy="838200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5678487" y="1143000"/>
            <a:ext cx="3008313" cy="533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304800"/>
            <a:ext cx="5111751" cy="617981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Font typeface="Arial" panose="020B0604020202020204" pitchFamily="34" charset="0"/>
              <a:buNone/>
              <a:defRPr sz="2400"/>
            </a:lvl1pPr>
            <a:lvl2pPr marL="8001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lvl2pPr>
            <a:lvl3pPr marL="1200150" indent="-285750">
              <a:spcAft>
                <a:spcPts val="800"/>
              </a:spcAft>
              <a:buFont typeface="Arial" panose="020B0604020202020204" pitchFamily="34" charset="0"/>
              <a:buChar char="•"/>
              <a:defRPr sz="1800"/>
            </a:lvl3pPr>
            <a:lvl4pPr marL="16573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4pPr>
            <a:lvl5pPr marL="2114550" indent="-285750">
              <a:spcAft>
                <a:spcPts val="800"/>
              </a:spcAft>
              <a:buFont typeface="Arial" panose="020B0604020202020204" pitchFamily="34" charset="0"/>
              <a:buChar char="•"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1908587" y="6529450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9164351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828800" y="5253037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1828800" y="5895975"/>
            <a:ext cx="54864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idx="1"/>
          </p:nvPr>
        </p:nvSpPr>
        <p:spPr>
          <a:xfrm>
            <a:off x="1028700" y="128650"/>
            <a:ext cx="7086600" cy="4944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467512" y="5081650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1579501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itle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-2251" y="228600"/>
            <a:ext cx="9172252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0" y="1066799"/>
            <a:ext cx="9144000" cy="5315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Video Credit"/>
          <p:cNvSpPr>
            <a:spLocks noGrp="1"/>
          </p:cNvSpPr>
          <p:nvPr>
            <p:ph type="body" sz="quarter" idx="12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Video Credit Here</a:t>
            </a:r>
          </a:p>
        </p:txBody>
      </p:sp>
    </p:spTree>
    <p:extLst>
      <p:ext uri="{BB962C8B-B14F-4D97-AF65-F5344CB8AC3E}">
        <p14:creationId xmlns:p14="http://schemas.microsoft.com/office/powerpoint/2010/main" val="246929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  <p15:guide id="3" pos="513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agline-Gray BG, Title &amp;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2766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429000"/>
            <a:ext cx="51054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114800"/>
            <a:ext cx="51054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049732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agline-Gray BG, Title &amp;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33800" y="4260273"/>
            <a:ext cx="5181600" cy="6927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3848148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agline-Gray BG, 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581400"/>
            <a:ext cx="51054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06916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-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436620" y="3581400"/>
            <a:ext cx="569976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833503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agline-Gray BG, 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76172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agline-Simple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A6A6A"/>
                </a:solidFill>
                <a:latin typeface="ArumSans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2355271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agline-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229479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agline-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2775099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algn="l">
              <a:spcBef>
                <a:spcPts val="480"/>
              </a:spcBef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4138613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695569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&amp; Subtitle Left1_Title &amp;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2766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429000"/>
            <a:ext cx="51054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114800"/>
            <a:ext cx="51054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04973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&amp; Subtitle Left1_Title &amp;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33800" y="4260273"/>
            <a:ext cx="5181600" cy="6927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3848148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581400"/>
            <a:ext cx="51054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0691689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76172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Simple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A6A6A"/>
                </a:solidFill>
                <a:latin typeface="ArumSans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2355271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22947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Simple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762000" y="152400"/>
            <a:ext cx="7620000" cy="1097280"/>
          </a:xfrm>
          <a:prstGeom prst="rect">
            <a:avLst/>
          </a:prstGeom>
        </p:spPr>
        <p:txBody>
          <a:bodyPr anchor="ctr"/>
          <a:lstStyle>
            <a:lvl1pPr>
              <a:defRPr sz="3600" b="0">
                <a:solidFill>
                  <a:srgbClr val="B6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548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 algn="l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 algn="l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 algn="l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 algn="l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213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859920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2775099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algn="l">
              <a:spcBef>
                <a:spcPts val="480"/>
              </a:spcBef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4138613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6955695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lide 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1066800" y="1524000"/>
            <a:ext cx="7048500" cy="1470025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1066800" y="29718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87237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ue Slide 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722313" y="2643186"/>
            <a:ext cx="7202487" cy="1362075"/>
          </a:xfrm>
          <a:prstGeom prst="rect">
            <a:avLst/>
          </a:prstGeom>
        </p:spPr>
        <p:txBody>
          <a:bodyPr anchor="t"/>
          <a:lstStyle>
            <a:lvl1pPr algn="l"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722313" y="1143000"/>
            <a:ext cx="7202487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53150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Appendix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1066800"/>
            <a:ext cx="8229600" cy="5562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1" hasCustomPrompt="1"/>
          </p:nvPr>
        </p:nvSpPr>
        <p:spPr>
          <a:xfrm>
            <a:off x="3356610" y="6629400"/>
            <a:ext cx="243078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Add “Return to previous slide.”</a:t>
            </a:r>
          </a:p>
        </p:txBody>
      </p:sp>
    </p:spTree>
    <p:extLst>
      <p:ext uri="{BB962C8B-B14F-4D97-AF65-F5344CB8AC3E}">
        <p14:creationId xmlns:p14="http://schemas.microsoft.com/office/powerpoint/2010/main" val="7017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Appendix_2-up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1600200"/>
            <a:ext cx="4038600" cy="4800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11797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48200" y="1600200"/>
            <a:ext cx="4114800" cy="4800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Jump Link"/>
          <p:cNvSpPr>
            <a:spLocks noGrp="1"/>
          </p:cNvSpPr>
          <p:nvPr>
            <p:ph type="body" sz="quarter" idx="11" hasCustomPrompt="1"/>
          </p:nvPr>
        </p:nvSpPr>
        <p:spPr>
          <a:xfrm>
            <a:off x="3356610" y="6477000"/>
            <a:ext cx="243078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Add “Return to previous slide.”</a:t>
            </a:r>
          </a:p>
        </p:txBody>
      </p:sp>
    </p:spTree>
    <p:extLst>
      <p:ext uri="{BB962C8B-B14F-4D97-AF65-F5344CB8AC3E}">
        <p14:creationId xmlns:p14="http://schemas.microsoft.com/office/powerpoint/2010/main" val="39492145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Appendix_4-up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1600200"/>
            <a:ext cx="4038600" cy="1981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48200" y="1600200"/>
            <a:ext cx="4038600" cy="1981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Header 3"/>
          <p:cNvSpPr>
            <a:spLocks noGrp="1"/>
          </p:cNvSpPr>
          <p:nvPr>
            <p:ph type="body" sz="quarter" idx="12"/>
          </p:nvPr>
        </p:nvSpPr>
        <p:spPr>
          <a:xfrm>
            <a:off x="457200" y="37338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4343400"/>
            <a:ext cx="4038600" cy="2133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Header 4"/>
          <p:cNvSpPr>
            <a:spLocks noGrp="1"/>
          </p:cNvSpPr>
          <p:nvPr>
            <p:ph type="body" sz="quarter" idx="13"/>
          </p:nvPr>
        </p:nvSpPr>
        <p:spPr>
          <a:xfrm>
            <a:off x="4648200" y="37338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648200" y="4343400"/>
            <a:ext cx="4038600" cy="2133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Jump Link"/>
          <p:cNvSpPr>
            <a:spLocks noGrp="1"/>
          </p:cNvSpPr>
          <p:nvPr>
            <p:ph type="body" sz="quarter" idx="11" hasCustomPrompt="1"/>
          </p:nvPr>
        </p:nvSpPr>
        <p:spPr>
          <a:xfrm>
            <a:off x="3356610" y="6477000"/>
            <a:ext cx="243078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Add “Return to previous slide.”</a:t>
            </a:r>
          </a:p>
        </p:txBody>
      </p:sp>
    </p:spTree>
    <p:extLst>
      <p:ext uri="{BB962C8B-B14F-4D97-AF65-F5344CB8AC3E}">
        <p14:creationId xmlns:p14="http://schemas.microsoft.com/office/powerpoint/2010/main" val="36562608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Footer_Appendix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Jump Link"/>
          <p:cNvSpPr>
            <a:spLocks noGrp="1"/>
          </p:cNvSpPr>
          <p:nvPr>
            <p:ph type="body" sz="quarter" idx="11" hasCustomPrompt="1"/>
          </p:nvPr>
        </p:nvSpPr>
        <p:spPr>
          <a:xfrm>
            <a:off x="3356610" y="6477000"/>
            <a:ext cx="243078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Add “Return to previous slide.”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990600"/>
            <a:ext cx="8229600" cy="5410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3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Footer_Appendix_2-up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1600200"/>
            <a:ext cx="4038600" cy="4800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11797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48200" y="1600200"/>
            <a:ext cx="4114800" cy="4800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Jump link"/>
          <p:cNvSpPr>
            <a:spLocks noGrp="1"/>
          </p:cNvSpPr>
          <p:nvPr>
            <p:ph type="body" sz="quarter" idx="13" hasCustomPrompt="1"/>
          </p:nvPr>
        </p:nvSpPr>
        <p:spPr>
          <a:xfrm>
            <a:off x="3356610" y="6477000"/>
            <a:ext cx="243078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Add “Return to previous slide.”</a:t>
            </a:r>
          </a:p>
        </p:txBody>
      </p:sp>
    </p:spTree>
    <p:extLst>
      <p:ext uri="{BB962C8B-B14F-4D97-AF65-F5344CB8AC3E}">
        <p14:creationId xmlns:p14="http://schemas.microsoft.com/office/powerpoint/2010/main" val="1099747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Footer_Appendix_4-up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1600200"/>
            <a:ext cx="4038600" cy="1981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48200" y="1600200"/>
            <a:ext cx="4038600" cy="1981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Header 3"/>
          <p:cNvSpPr>
            <a:spLocks noGrp="1"/>
          </p:cNvSpPr>
          <p:nvPr>
            <p:ph type="body" sz="quarter" idx="12"/>
          </p:nvPr>
        </p:nvSpPr>
        <p:spPr>
          <a:xfrm>
            <a:off x="457200" y="36576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4267200"/>
            <a:ext cx="4038600" cy="2133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Header 4"/>
          <p:cNvSpPr>
            <a:spLocks noGrp="1"/>
          </p:cNvSpPr>
          <p:nvPr>
            <p:ph type="body" sz="quarter" idx="13"/>
          </p:nvPr>
        </p:nvSpPr>
        <p:spPr>
          <a:xfrm>
            <a:off x="4648200" y="36576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648200" y="4267200"/>
            <a:ext cx="4038600" cy="2133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Jump Link"/>
          <p:cNvSpPr>
            <a:spLocks noGrp="1"/>
          </p:cNvSpPr>
          <p:nvPr>
            <p:ph type="body" sz="quarter" idx="11" hasCustomPrompt="1"/>
          </p:nvPr>
        </p:nvSpPr>
        <p:spPr>
          <a:xfrm>
            <a:off x="3356610" y="6477000"/>
            <a:ext cx="243078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Add “Return to previous slide.”</a:t>
            </a:r>
          </a:p>
        </p:txBody>
      </p:sp>
    </p:spTree>
    <p:extLst>
      <p:ext uri="{BB962C8B-B14F-4D97-AF65-F5344CB8AC3E}">
        <p14:creationId xmlns:p14="http://schemas.microsoft.com/office/powerpoint/2010/main" val="311237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07556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2514600" y="152400"/>
            <a:ext cx="6400800" cy="1447800"/>
          </a:xfrm>
          <a:prstGeom prst="rect">
            <a:avLst/>
          </a:prstGeom>
        </p:spPr>
        <p:txBody>
          <a:bodyPr anchor="t" anchorCtr="0"/>
          <a:lstStyle>
            <a:lvl1pPr algn="r">
              <a:spcBef>
                <a:spcPts val="480"/>
              </a:spcBef>
              <a:defRPr sz="3600" b="1" cap="all">
                <a:solidFill>
                  <a:srgbClr val="7A5E0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4526280" y="2057400"/>
            <a:ext cx="4389120" cy="990600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rgbClr val="B6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526280" y="3505200"/>
            <a:ext cx="4389120" cy="2656839"/>
          </a:xfrm>
          <a:prstGeom prst="rect">
            <a:avLst/>
          </a:prstGeom>
        </p:spPr>
        <p:txBody>
          <a:bodyPr anchor="t"/>
          <a:lstStyle>
            <a:lvl1pPr algn="ctr">
              <a:defRPr sz="4000" b="1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0" y="6771640"/>
            <a:ext cx="9144000" cy="9144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80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4297680" cy="51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1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Gray BG, Title &amp;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2766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49530" y="3429000"/>
            <a:ext cx="561594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530" y="4114800"/>
            <a:ext cx="561594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0497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agline-Gray BG, Title &amp;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436620" y="3581400"/>
            <a:ext cx="569976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36620" y="4260273"/>
            <a:ext cx="5699760" cy="6927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4770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38481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.gif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H Logo" descr="Logo: McGraw-Hill Education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" cy="762000"/>
          </a:xfrm>
          <a:prstGeom prst="rect">
            <a:avLst/>
          </a:prstGeom>
        </p:spPr>
      </p:pic>
      <p:sp>
        <p:nvSpPr>
          <p:cNvPr id="13" name="Red Bar"/>
          <p:cNvSpPr/>
          <p:nvPr userDrawn="1"/>
        </p:nvSpPr>
        <p:spPr>
          <a:xfrm>
            <a:off x="0" y="6248400"/>
            <a:ext cx="9144000" cy="503767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2" name="MH Tagline" descr="Tagline: Because learning changes everything.™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" y="6351925"/>
            <a:ext cx="3223119" cy="2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3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33" r:id="rId5"/>
    <p:sldLayoutId id="2147483734" r:id="rId6"/>
    <p:sldLayoutId id="2147483914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H Logo" descr="Logo: McGraw-Hill Education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" cy="762000"/>
          </a:xfrm>
          <a:prstGeom prst="rect">
            <a:avLst/>
          </a:prstGeom>
        </p:spPr>
      </p:pic>
      <p:pic>
        <p:nvPicPr>
          <p:cNvPr id="2" name="MH Tagline" descr="Tag line: Because learning changes everything™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775"/>
            <a:ext cx="33718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5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descr="©McGraw-Hill Education"/>
          <p:cNvSpPr txBox="1">
            <a:spLocks/>
          </p:cNvSpPr>
          <p:nvPr userDrawn="1"/>
        </p:nvSpPr>
        <p:spPr>
          <a:xfrm>
            <a:off x="0" y="6705600"/>
            <a:ext cx="1371600" cy="15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©McGraw-Hill Education</a:t>
            </a:r>
          </a:p>
        </p:txBody>
      </p:sp>
    </p:spTree>
    <p:extLst>
      <p:ext uri="{BB962C8B-B14F-4D97-AF65-F5344CB8AC3E}">
        <p14:creationId xmlns:p14="http://schemas.microsoft.com/office/powerpoint/2010/main" val="119257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896" r:id="rId2"/>
    <p:sldLayoutId id="2147483965" r:id="rId3"/>
    <p:sldLayoutId id="2147483753" r:id="rId4"/>
    <p:sldLayoutId id="2147483908" r:id="rId5"/>
    <p:sldLayoutId id="2147483950" r:id="rId6"/>
    <p:sldLayoutId id="2147483757" r:id="rId7"/>
    <p:sldLayoutId id="2147483877" r:id="rId8"/>
    <p:sldLayoutId id="2147483761" r:id="rId9"/>
    <p:sldLayoutId id="2147483800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d Bar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Copyright" descr="©McGraw-Hill Education&#10;"/>
          <p:cNvSpPr txBox="1">
            <a:spLocks/>
          </p:cNvSpPr>
          <p:nvPr userDrawn="1"/>
        </p:nvSpPr>
        <p:spPr>
          <a:xfrm>
            <a:off x="0" y="6705600"/>
            <a:ext cx="1554480" cy="15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©2020 McGraw-Hill Education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651557" y="6477000"/>
            <a:ext cx="492443" cy="182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fld id="{D284030D-0224-4BD8-89C1-1614B36E06C2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330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66" r:id="rId2"/>
    <p:sldLayoutId id="2147483969" r:id="rId3"/>
    <p:sldLayoutId id="2147483967" r:id="rId4"/>
    <p:sldLayoutId id="2147483968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pyright" descr="©McGraw-Hill Education&#10;"/>
          <p:cNvSpPr txBox="1"/>
          <p:nvPr userDrawn="1"/>
        </p:nvSpPr>
        <p:spPr>
          <a:xfrm>
            <a:off x="0" y="6642556"/>
            <a:ext cx="1295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A6A6A"/>
                </a:solidFill>
              </a:rPr>
              <a:t>©McGraw-Hill Education</a:t>
            </a:r>
          </a:p>
        </p:txBody>
      </p:sp>
    </p:spTree>
    <p:extLst>
      <p:ext uri="{BB962C8B-B14F-4D97-AF65-F5344CB8AC3E}">
        <p14:creationId xmlns:p14="http://schemas.microsoft.com/office/powerpoint/2010/main" val="85764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Vectipede Rg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 bar"/>
          <p:cNvSpPr/>
          <p:nvPr userDrawn="1"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Copyright" descr="©McGraw-Hill Education."/>
          <p:cNvSpPr txBox="1"/>
          <p:nvPr userDrawn="1"/>
        </p:nvSpPr>
        <p:spPr>
          <a:xfrm>
            <a:off x="0" y="6629400"/>
            <a:ext cx="182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©McGraw-Hill Education</a:t>
            </a:r>
          </a:p>
        </p:txBody>
      </p:sp>
    </p:spTree>
    <p:extLst>
      <p:ext uri="{BB962C8B-B14F-4D97-AF65-F5344CB8AC3E}">
        <p14:creationId xmlns:p14="http://schemas.microsoft.com/office/powerpoint/2010/main" val="52010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Vectipede Rg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0707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MH BG Image"/>
          <p:cNvPicPr>
            <a:picLocks noChangeAspect="1"/>
          </p:cNvPicPr>
          <p:nvPr userDrawn="1"/>
        </p:nvPicPr>
        <p:blipFill rotWithShape="1">
          <a:blip r:embed="rId4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644" b="27282"/>
          <a:stretch/>
        </p:blipFill>
        <p:spPr>
          <a:xfrm>
            <a:off x="461821" y="1943668"/>
            <a:ext cx="8682180" cy="4914333"/>
          </a:xfrm>
          <a:prstGeom prst="rect">
            <a:avLst/>
          </a:prstGeom>
        </p:spPr>
      </p:pic>
      <p:sp>
        <p:nvSpPr>
          <p:cNvPr id="8" name="Copyright" descr="©McGraw-Hill Education"/>
          <p:cNvSpPr txBox="1"/>
          <p:nvPr userDrawn="1"/>
        </p:nvSpPr>
        <p:spPr>
          <a:xfrm>
            <a:off x="0" y="6629400"/>
            <a:ext cx="182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©McGraw-Hill Education</a:t>
            </a:r>
          </a:p>
        </p:txBody>
      </p:sp>
    </p:spTree>
    <p:extLst>
      <p:ext uri="{BB962C8B-B14F-4D97-AF65-F5344CB8AC3E}">
        <p14:creationId xmlns:p14="http://schemas.microsoft.com/office/powerpoint/2010/main" val="26361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69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descr="©McGraw-Hill Education"/>
          <p:cNvSpPr txBox="1">
            <a:spLocks/>
          </p:cNvSpPr>
          <p:nvPr userDrawn="1"/>
        </p:nvSpPr>
        <p:spPr>
          <a:xfrm>
            <a:off x="0" y="6705600"/>
            <a:ext cx="1371600" cy="15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©McGraw-Hill Education</a:t>
            </a:r>
          </a:p>
        </p:txBody>
      </p:sp>
    </p:spTree>
    <p:extLst>
      <p:ext uri="{BB962C8B-B14F-4D97-AF65-F5344CB8AC3E}">
        <p14:creationId xmlns:p14="http://schemas.microsoft.com/office/powerpoint/2010/main" val="78273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6" r:id="rId2"/>
    <p:sldLayoutId id="214748375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 Bar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Copyright" descr="©McGraw-Hill Education"/>
          <p:cNvSpPr txBox="1">
            <a:spLocks/>
          </p:cNvSpPr>
          <p:nvPr userDrawn="1"/>
        </p:nvSpPr>
        <p:spPr>
          <a:xfrm>
            <a:off x="0" y="6705600"/>
            <a:ext cx="1371600" cy="15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©McGraw-Hill Education</a:t>
            </a:r>
          </a:p>
        </p:txBody>
      </p:sp>
    </p:spTree>
    <p:extLst>
      <p:ext uri="{BB962C8B-B14F-4D97-AF65-F5344CB8AC3E}">
        <p14:creationId xmlns:p14="http://schemas.microsoft.com/office/powerpoint/2010/main" val="236652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Relationship Id="rId4" Type="http://schemas.openxmlformats.org/officeDocument/2006/relationships/slide" Target="slide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Relationship Id="rId4" Type="http://schemas.openxmlformats.org/officeDocument/2006/relationships/slide" Target="slide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Relationship Id="rId4" Type="http://schemas.openxmlformats.org/officeDocument/2006/relationships/slide" Target="slide5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76200"/>
            <a:ext cx="6400800" cy="1447800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human</a:t>
            </a:r>
            <a:r>
              <a:rPr lang="en-US" sz="4800" dirty="0"/>
              <a:t> Biology</a:t>
            </a:r>
            <a:r>
              <a:rPr lang="en-US" dirty="0"/>
              <a:t/>
            </a:r>
            <a:br>
              <a:rPr lang="en-US" dirty="0"/>
            </a:br>
            <a:r>
              <a:rPr lang="en-US" sz="2400" b="0" cap="none" dirty="0">
                <a:solidFill>
                  <a:srgbClr val="B60000"/>
                </a:solidFill>
              </a:rPr>
              <a:t>Sixteenth Edition</a:t>
            </a:r>
            <a:endParaRPr lang="en-US" b="0" dirty="0">
              <a:solidFill>
                <a:srgbClr val="B60000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spcBef>
                <a:spcPts val="600"/>
              </a:spcBef>
            </a:pPr>
            <a:r>
              <a:rPr lang="en-US" sz="2800" b="1" dirty="0"/>
              <a:t>Sylvia S. Mader</a:t>
            </a:r>
          </a:p>
          <a:p>
            <a:pPr algn="ctr">
              <a:spcBef>
                <a:spcPts val="600"/>
              </a:spcBef>
            </a:pPr>
            <a:r>
              <a:rPr lang="en-US" sz="2800" b="1" dirty="0"/>
              <a:t>Michael Windelspecht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26280" y="3810000"/>
            <a:ext cx="4389120" cy="2352039"/>
          </a:xfrm>
        </p:spPr>
        <p:txBody>
          <a:bodyPr/>
          <a:lstStyle/>
          <a:p>
            <a:r>
              <a:rPr lang="en-US" dirty="0"/>
              <a:t>Chapter 1</a:t>
            </a:r>
            <a:br>
              <a:rPr lang="en-US" dirty="0"/>
            </a:br>
            <a:r>
              <a:rPr lang="en-US" dirty="0"/>
              <a:t>Lecture Outline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©2020 McGraw-Hill Education. All rights reserved. Authorized only 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41476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Living Organisms Maintain an Internal Environment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064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2"/>
                </a:solidFill>
                <a:latin typeface="Calibri" charset="0"/>
                <a:cs typeface="Calibri" charset="0"/>
              </a:rPr>
              <a:t>H</a:t>
            </a:r>
            <a:r>
              <a:rPr lang="en-US" b="1" dirty="0">
                <a:latin typeface="Calibri" charset="0"/>
                <a:cs typeface="Calibri" charset="0"/>
              </a:rPr>
              <a:t>omeostasis</a:t>
            </a:r>
            <a:r>
              <a:rPr lang="en-US" dirty="0">
                <a:latin typeface="Calibri" charset="0"/>
                <a:cs typeface="Calibri" charset="0"/>
              </a:rPr>
              <a:t>—a constant internal environment.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organ systems strive to maintain homeostasis.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is, body temperature is maintained within a narrow range of values.</a:t>
            </a:r>
          </a:p>
        </p:txBody>
      </p:sp>
    </p:spTree>
    <p:extLst>
      <p:ext uri="{BB962C8B-B14F-4D97-AF65-F5344CB8AC3E}">
        <p14:creationId xmlns:p14="http://schemas.microsoft.com/office/powerpoint/2010/main" val="229843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Organisms Have an Evolutionary History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512064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b="1" dirty="0">
                <a:latin typeface="Calibri" charset="0"/>
                <a:cs typeface="Calibri" charset="0"/>
              </a:rPr>
              <a:t>Evolution</a:t>
            </a:r>
            <a:r>
              <a:rPr lang="en-US" dirty="0">
                <a:latin typeface="Calibri" charset="0"/>
                <a:cs typeface="Calibri" charset="0"/>
              </a:rPr>
              <a:t>—how a population changes over time.</a:t>
            </a:r>
          </a:p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b="1" dirty="0">
                <a:latin typeface="Calibri" charset="0"/>
                <a:cs typeface="Calibri" charset="0"/>
              </a:rPr>
              <a:t>Natural selection</a:t>
            </a:r>
            <a:r>
              <a:rPr lang="en-US" dirty="0">
                <a:latin typeface="Calibri" charset="0"/>
                <a:cs typeface="Calibri" charset="0"/>
              </a:rPr>
              <a:t>—the process by which evolution occurs.</a:t>
            </a:r>
          </a:p>
          <a:p>
            <a:pPr lvl="1">
              <a:spcBef>
                <a:spcPct val="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When a new variation occurs that allows organisms to capture more resources, those individuals have more offspring.</a:t>
            </a:r>
          </a:p>
          <a:p>
            <a:pPr marL="0" lvl="1" indent="0">
              <a:spcAft>
                <a:spcPts val="1200"/>
              </a:spcAft>
              <a:buNone/>
            </a:pPr>
            <a:r>
              <a:rPr lang="en-US" sz="3200" b="1" dirty="0">
                <a:solidFill>
                  <a:schemeClr val="bg2"/>
                </a:solidFill>
                <a:latin typeface="Calibri" charset="0"/>
                <a:cs typeface="Calibri" charset="0"/>
              </a:rPr>
              <a:t>A</a:t>
            </a:r>
            <a:r>
              <a:rPr lang="en-US" sz="3200" b="1" dirty="0">
                <a:solidFill>
                  <a:srgbClr val="000000"/>
                </a:solidFill>
                <a:latin typeface="Calibri" charset="0"/>
                <a:cs typeface="Calibri" charset="0"/>
              </a:rPr>
              <a:t>daptation</a:t>
            </a:r>
            <a:r>
              <a:rPr lang="en-US" sz="3200" dirty="0">
                <a:latin typeface="Calibri" charset="0"/>
                <a:cs typeface="Calibri" charset="0"/>
              </a:rPr>
              <a:t>—</a:t>
            </a:r>
            <a:r>
              <a:rPr lang="en-US" sz="3200" dirty="0">
                <a:solidFill>
                  <a:srgbClr val="000000"/>
                </a:solidFill>
                <a:latin typeface="Calibri" charset="0"/>
                <a:cs typeface="Calibri" charset="0"/>
              </a:rPr>
              <a:t>over time, population has more individuals with this advantageous variation.</a:t>
            </a:r>
            <a:endParaRPr lang="en-US" sz="3200" b="1" dirty="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54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Living Organisms </a:t>
            </a:r>
            <a:r>
              <a:rPr lang="en-US" dirty="0">
                <a:solidFill>
                  <a:schemeClr val="bg2"/>
                </a:solidFill>
                <a:latin typeface="Calibri" charset="0"/>
                <a:cs typeface="Calibri" charset="0"/>
              </a:rPr>
              <a:t>R</a:t>
            </a:r>
            <a:r>
              <a:rPr lang="en-US" dirty="0">
                <a:latin typeface="Calibri" charset="0"/>
                <a:cs typeface="Calibri" charset="0"/>
              </a:rPr>
              <a:t>eproduce and Develop</a:t>
            </a:r>
            <a:r>
              <a:rPr lang="en-US" sz="1500" dirty="0">
                <a:latin typeface="Calibri" charset="0"/>
                <a:cs typeface="Calibri" charset="0"/>
              </a:rPr>
              <a:t> 1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064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When organisms </a:t>
            </a:r>
            <a:r>
              <a:rPr lang="en-US" b="1" dirty="0">
                <a:latin typeface="Calibri" charset="0"/>
                <a:cs typeface="Calibri" charset="0"/>
              </a:rPr>
              <a:t>reproduce</a:t>
            </a:r>
            <a:r>
              <a:rPr lang="en-US" dirty="0">
                <a:latin typeface="Calibri" charset="0"/>
                <a:cs typeface="Calibri" charset="0"/>
              </a:rPr>
              <a:t>, they pass on their genetic information to the next generation</a:t>
            </a:r>
            <a:r>
              <a:rPr lang="en-US" dirty="0" smtClean="0">
                <a:latin typeface="Calibri" charset="0"/>
                <a:cs typeface="Calibri" charset="0"/>
              </a:rPr>
              <a:t>.</a:t>
            </a:r>
            <a:endParaRPr lang="en-US" dirty="0">
              <a:latin typeface="Calibri" charset="0"/>
              <a:cs typeface="Calibri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9995" y="2578261"/>
            <a:ext cx="8229600" cy="42672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-3429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7432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188720" indent="-27432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554480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smtClean="0">
                <a:latin typeface="Calibri" charset="0"/>
                <a:cs typeface="Calibri" charset="0"/>
              </a:rPr>
              <a:t>DNA (deoxyribonucleic acid)</a:t>
            </a:r>
            <a:r>
              <a:rPr lang="en-US" smtClean="0">
                <a:latin typeface="Calibri" charset="0"/>
                <a:cs typeface="Calibri" charset="0"/>
              </a:rPr>
              <a:t>—the genetic information of all life.</a:t>
            </a:r>
          </a:p>
          <a:p>
            <a:pPr lvl="1"/>
            <a:r>
              <a:rPr lang="en-US" smtClean="0">
                <a:latin typeface="Calibri" charset="0"/>
                <a:cs typeface="Calibri" charset="0"/>
              </a:rPr>
              <a:t>Contains hereditary information that directs the structure and function of all cells.</a:t>
            </a:r>
          </a:p>
          <a:p>
            <a:pPr lvl="1"/>
            <a:r>
              <a:rPr lang="en-US" smtClean="0">
                <a:latin typeface="Calibri" charset="0"/>
                <a:cs typeface="Calibri" charset="0"/>
              </a:rPr>
              <a:t>Contains </a:t>
            </a:r>
            <a:r>
              <a:rPr lang="en-US" b="1" smtClean="0">
                <a:latin typeface="Calibri" charset="0"/>
                <a:cs typeface="Calibri" charset="0"/>
              </a:rPr>
              <a:t>genes</a:t>
            </a:r>
            <a:r>
              <a:rPr lang="en-US" smtClean="0">
                <a:latin typeface="Calibri" charset="0"/>
                <a:cs typeface="Calibri" charset="0"/>
              </a:rPr>
              <a:t>—short segments that specify traits</a:t>
            </a:r>
          </a:p>
          <a:p>
            <a:pPr lvl="1"/>
            <a:r>
              <a:rPr lang="en-US" b="1" smtClean="0">
                <a:latin typeface="Calibri" charset="0"/>
                <a:cs typeface="Calibri" charset="0"/>
              </a:rPr>
              <a:t>Mutations</a:t>
            </a:r>
            <a:r>
              <a:rPr lang="en-US" smtClean="0">
                <a:latin typeface="Calibri" charset="0"/>
                <a:cs typeface="Calibri" charset="0"/>
              </a:rPr>
              <a:t>—variations in genes.</a:t>
            </a:r>
          </a:p>
          <a:p>
            <a:pPr lvl="2"/>
            <a:r>
              <a:rPr lang="en-US" smtClean="0">
                <a:latin typeface="Calibri" charset="0"/>
                <a:cs typeface="Calibri" charset="0"/>
              </a:rPr>
              <a:t>Can be beneficial and make organism better suited for its environment (this is the basis for evolution).</a:t>
            </a:r>
            <a:endParaRPr lang="en-US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26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Life Requires Materials and </a:t>
            </a:r>
            <a:r>
              <a:rPr lang="en-US" dirty="0" smtClean="0">
                <a:solidFill>
                  <a:schemeClr val="bg2"/>
                </a:solidFill>
                <a:latin typeface="Calibri" charset="0"/>
                <a:cs typeface="Calibri" charset="0"/>
              </a:rPr>
              <a:t>E</a:t>
            </a:r>
            <a:r>
              <a:rPr lang="en-US" dirty="0" smtClean="0">
                <a:latin typeface="Calibri" charset="0"/>
                <a:cs typeface="Calibri" charset="0"/>
              </a:rPr>
              <a:t>nergy Transformations</a:t>
            </a:r>
            <a:r>
              <a:rPr lang="en-US" sz="1500" dirty="0" smtClean="0">
                <a:latin typeface="Calibri" charset="0"/>
                <a:cs typeface="Calibri" charset="0"/>
              </a:rPr>
              <a:t> </a:t>
            </a:r>
            <a:r>
              <a:rPr lang="en-US" sz="1500" dirty="0">
                <a:latin typeface="Calibri" charset="0"/>
                <a:cs typeface="Calibri" charset="0"/>
              </a:rPr>
              <a:t>1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064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Calibri" charset="0"/>
                <a:cs typeface="Calibri" charset="0"/>
              </a:rPr>
              <a:t>Energy</a:t>
            </a:r>
            <a:r>
              <a:rPr lang="en-US" dirty="0">
                <a:latin typeface="Calibri" charset="0"/>
                <a:cs typeface="Calibri" charset="0"/>
              </a:rPr>
              <a:t>—the capacity to do work.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Humans acquire materials and energy by eating.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Food provides nutrients, which are used for building blocks and energy.</a:t>
            </a:r>
          </a:p>
        </p:txBody>
      </p:sp>
    </p:spTree>
    <p:extLst>
      <p:ext uri="{BB962C8B-B14F-4D97-AF65-F5344CB8AC3E}">
        <p14:creationId xmlns:p14="http://schemas.microsoft.com/office/powerpoint/2010/main" val="2395773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Life Requires Materials and Energy</a:t>
            </a:r>
            <a:r>
              <a:rPr lang="en-US" sz="1500" dirty="0">
                <a:latin typeface="Calibri" charset="0"/>
                <a:cs typeface="Calibri" charset="0"/>
              </a:rPr>
              <a:t> 2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064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Calibri" charset="0"/>
                <a:cs typeface="Calibri" charset="0"/>
              </a:rPr>
              <a:t>Metabolism</a:t>
            </a:r>
            <a:r>
              <a:rPr lang="en-US" dirty="0">
                <a:latin typeface="Calibri" charset="0"/>
                <a:cs typeface="Calibri" charset="0"/>
              </a:rPr>
              <a:t>—all of the chemical reactions that occur within cells.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The ultimate source of energy for life on Earth is the sun.</a:t>
            </a:r>
          </a:p>
          <a:p>
            <a:pPr lvl="1"/>
            <a:r>
              <a:rPr lang="en-US" b="1" dirty="0">
                <a:latin typeface="Calibri" charset="0"/>
                <a:cs typeface="Calibri" charset="0"/>
              </a:rPr>
              <a:t>Photosynthesis</a:t>
            </a:r>
            <a:r>
              <a:rPr lang="en-US" dirty="0">
                <a:latin typeface="Calibri" charset="0"/>
                <a:cs typeface="Calibri" charset="0"/>
              </a:rPr>
              <a:t>—used by plants, algae, and some bacteria.</a:t>
            </a:r>
          </a:p>
          <a:p>
            <a:pPr lvl="2"/>
            <a:r>
              <a:rPr lang="en-US" dirty="0">
                <a:latin typeface="Calibri" charset="0"/>
                <a:cs typeface="Calibri" charset="0"/>
              </a:rPr>
              <a:t>Harvests energy from the sun and converts it to chemical energy.</a:t>
            </a:r>
          </a:p>
          <a:p>
            <a:pPr lvl="2"/>
            <a:r>
              <a:rPr lang="en-US" dirty="0">
                <a:latin typeface="Calibri" charset="0"/>
                <a:cs typeface="Calibri" charset="0"/>
              </a:rPr>
              <a:t>Produces sugars, which serve as the basis for the food chain for other organisms.</a:t>
            </a:r>
          </a:p>
        </p:txBody>
      </p:sp>
    </p:spTree>
    <p:extLst>
      <p:ext uri="{BB962C8B-B14F-4D97-AF65-F5344CB8AC3E}">
        <p14:creationId xmlns:p14="http://schemas.microsoft.com/office/powerpoint/2010/main" val="77298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Check Your Progress 1.1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064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List the basic characteristics of life.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Summarize the levels of biological organization.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Explain the relationship between adaptations and evolutionary change.</a:t>
            </a:r>
          </a:p>
        </p:txBody>
      </p:sp>
    </p:spTree>
    <p:extLst>
      <p:ext uri="{BB962C8B-B14F-4D97-AF65-F5344CB8AC3E}">
        <p14:creationId xmlns:p14="http://schemas.microsoft.com/office/powerpoint/2010/main" val="902304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cs typeface="Calibri" charset="0"/>
              </a:rPr>
              <a:t>Classification of Living Things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0640"/>
          </a:xfrm>
        </p:spPr>
        <p:txBody>
          <a:bodyPr/>
          <a:lstStyle/>
          <a:p>
            <a:pPr>
              <a:spcAft>
                <a:spcPts val="1200"/>
              </a:spcAft>
              <a:defRPr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Outcomes:</a:t>
            </a:r>
          </a:p>
          <a:p>
            <a:pPr marL="457200" indent="-347472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Summarize the place of humans in the overall classification of living organisms.</a:t>
            </a:r>
          </a:p>
          <a:p>
            <a:pPr marL="457200" indent="-347472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Understand that humans have a cultural heritage.</a:t>
            </a:r>
          </a:p>
          <a:p>
            <a:pPr marL="457200" indent="-347472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Describe the relationship between humans and the biosphere.</a:t>
            </a:r>
          </a:p>
        </p:txBody>
      </p:sp>
    </p:spTree>
    <p:extLst>
      <p:ext uri="{BB962C8B-B14F-4D97-AF65-F5344CB8AC3E}">
        <p14:creationId xmlns:p14="http://schemas.microsoft.com/office/powerpoint/2010/main" val="369701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cs typeface="Calibri" charset="0"/>
              </a:rPr>
              <a:t>Classification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064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All life is classified into one of three </a:t>
            </a:r>
            <a:r>
              <a:rPr lang="en-US" b="1" dirty="0">
                <a:latin typeface="Calibri" charset="0"/>
                <a:cs typeface="Calibri" charset="0"/>
              </a:rPr>
              <a:t>domains</a:t>
            </a:r>
            <a:r>
              <a:rPr lang="en-US" dirty="0" smtClean="0">
                <a:latin typeface="Calibri" charset="0"/>
                <a:cs typeface="Calibri" charset="0"/>
              </a:rPr>
              <a:t>: What are these domains?</a:t>
            </a:r>
          </a:p>
          <a:p>
            <a:pPr>
              <a:spcAft>
                <a:spcPts val="1200"/>
              </a:spcAft>
            </a:pPr>
            <a:endParaRPr lang="en-US" dirty="0">
              <a:latin typeface="Calibri" charset="0"/>
              <a:cs typeface="Calibri" charset="0"/>
            </a:endParaRPr>
          </a:p>
          <a:p>
            <a:pPr>
              <a:spcAft>
                <a:spcPts val="1200"/>
              </a:spcAft>
            </a:pPr>
            <a:r>
              <a:rPr lang="en-US" dirty="0" smtClean="0">
                <a:latin typeface="Calibri" charset="0"/>
                <a:cs typeface="Calibri" charset="0"/>
              </a:rPr>
              <a:t>What are examples of each domain?</a:t>
            </a:r>
          </a:p>
          <a:p>
            <a:pPr>
              <a:spcAft>
                <a:spcPts val="1200"/>
              </a:spcAft>
            </a:pPr>
            <a:endParaRPr lang="en-US" dirty="0">
              <a:latin typeface="Calibri" charset="0"/>
              <a:cs typeface="Calibri" charset="0"/>
            </a:endParaRPr>
          </a:p>
          <a:p>
            <a:pPr>
              <a:spcAft>
                <a:spcPts val="1200"/>
              </a:spcAft>
            </a:pPr>
            <a:r>
              <a:rPr lang="en-US" dirty="0" smtClean="0">
                <a:latin typeface="Calibri" charset="0"/>
                <a:cs typeface="Calibri" charset="0"/>
              </a:rPr>
              <a:t>What are defining characteristics?</a:t>
            </a:r>
            <a:endParaRPr lang="en-US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1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The Evolutionary Relationships of the Three Domains of Life (Figure 1.5)</a:t>
            </a:r>
            <a:endParaRPr lang="en-US" dirty="0"/>
          </a:p>
        </p:txBody>
      </p:sp>
      <p:pic>
        <p:nvPicPr>
          <p:cNvPr id="6" name="Picture 2" descr="The 3 Domains are Archaea, Bacteria, and Eukarya. Eukarya includes Protists, Plants, Fungi, and Animals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447800"/>
            <a:ext cx="6827520" cy="48768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3" action="ppaction://hlinksldjump"/>
              </a:rPr>
              <a:t>Access the text alternative for these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1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Humans Are Related to Other Animals</a:t>
            </a:r>
            <a:r>
              <a:rPr lang="en-US" sz="1500" dirty="0">
                <a:latin typeface="Calibri" charset="0"/>
                <a:cs typeface="Calibri" charset="0"/>
              </a:rPr>
              <a:t> 3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064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The domain Eukarya is divided into four </a:t>
            </a:r>
            <a:r>
              <a:rPr lang="en-US" b="1" dirty="0">
                <a:latin typeface="Calibri" charset="0"/>
                <a:cs typeface="Calibri" charset="0"/>
              </a:rPr>
              <a:t>kingdoms</a:t>
            </a:r>
            <a:r>
              <a:rPr lang="en-US" dirty="0">
                <a:latin typeface="Calibri" charset="0"/>
                <a:cs typeface="Calibri" charset="0"/>
              </a:rPr>
              <a:t>:</a:t>
            </a:r>
          </a:p>
          <a:p>
            <a:pPr lvl="1"/>
            <a:r>
              <a:rPr lang="en-US" b="1" dirty="0">
                <a:latin typeface="Calibri" charset="0"/>
                <a:cs typeface="Calibri" charset="0"/>
              </a:rPr>
              <a:t>Plants (Plantae).</a:t>
            </a:r>
          </a:p>
          <a:p>
            <a:pPr lvl="1"/>
            <a:r>
              <a:rPr lang="en-US" b="1" dirty="0">
                <a:latin typeface="Calibri" charset="0"/>
                <a:cs typeface="Calibri" charset="0"/>
              </a:rPr>
              <a:t>Fungi (Fungi).</a:t>
            </a:r>
          </a:p>
          <a:p>
            <a:pPr lvl="1"/>
            <a:r>
              <a:rPr lang="en-US" b="1" dirty="0">
                <a:latin typeface="Calibri" charset="0"/>
                <a:cs typeface="Calibri" charset="0"/>
              </a:rPr>
              <a:t>Animals (Animalia).</a:t>
            </a:r>
          </a:p>
          <a:p>
            <a:pPr lvl="1"/>
            <a:r>
              <a:rPr lang="en-US" b="1" dirty="0">
                <a:latin typeface="Calibri" charset="0"/>
                <a:cs typeface="Calibri" charset="0"/>
              </a:rPr>
              <a:t>Protists (Protista).</a:t>
            </a:r>
          </a:p>
        </p:txBody>
      </p:sp>
    </p:spTree>
    <p:extLst>
      <p:ext uri="{BB962C8B-B14F-4D97-AF65-F5344CB8AC3E}">
        <p14:creationId xmlns:p14="http://schemas.microsoft.com/office/powerpoint/2010/main" val="187793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defining traits of life?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49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The Classification of Life</a:t>
            </a:r>
            <a:r>
              <a:rPr lang="en-US" spc="4000" dirty="0">
                <a:latin typeface="Calibri" charset="0"/>
                <a:cs typeface="Calibri" charset="0"/>
              </a:rPr>
              <a:t/>
            </a:r>
            <a:br>
              <a:rPr lang="en-US" spc="4000" dirty="0">
                <a:latin typeface="Calibri" charset="0"/>
                <a:cs typeface="Calibri" charset="0"/>
              </a:rPr>
            </a:br>
            <a:r>
              <a:rPr lang="en-US" dirty="0">
                <a:latin typeface="Calibri" charset="0"/>
                <a:cs typeface="Calibri" charset="0"/>
              </a:rPr>
              <a:t>(Figure 1.6, Archaea and Bacteria)</a:t>
            </a:r>
            <a:endParaRPr lang="en-US" dirty="0"/>
          </a:p>
        </p:txBody>
      </p:sp>
      <p:pic>
        <p:nvPicPr>
          <p:cNvPr id="7" name="Picture 2" descr="Domains Archaea and Bacteria have distinguishing characteristics. Sulfolobus, is an example of an archaeon. E. coli is an example of a bacterium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952" y="1569720"/>
            <a:ext cx="3860800" cy="231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8" name="Picture 3" descr="Domains Archaea and Bacteria have distinguishing characteristics. Sulfolobus, is an example of an archaeon. E. coli is an example of a bacterium.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32" y="3886200"/>
            <a:ext cx="3954267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Access the text alternative for these images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(Left image): ©Eye of Science/Science Source; (Right image): ©Science Photo Library/Getty Images</a:t>
            </a:r>
          </a:p>
        </p:txBody>
      </p:sp>
    </p:spTree>
    <p:extLst>
      <p:ext uri="{BB962C8B-B14F-4D97-AF65-F5344CB8AC3E}">
        <p14:creationId xmlns:p14="http://schemas.microsoft.com/office/powerpoint/2010/main" val="3864412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The Classification of Life</a:t>
            </a:r>
            <a:r>
              <a:rPr lang="en-US" spc="2000" dirty="0">
                <a:latin typeface="Calibri" charset="0"/>
                <a:cs typeface="Calibri" charset="0"/>
              </a:rPr>
              <a:t/>
            </a:r>
            <a:br>
              <a:rPr lang="en-US" spc="2000" dirty="0">
                <a:latin typeface="Calibri" charset="0"/>
                <a:cs typeface="Calibri" charset="0"/>
              </a:rPr>
            </a:br>
            <a:r>
              <a:rPr lang="en-US" dirty="0">
                <a:latin typeface="Calibri" charset="0"/>
                <a:cs typeface="Calibri" charset="0"/>
              </a:rPr>
              <a:t>(Figure 1.6, Protista and Plantae)</a:t>
            </a:r>
            <a:endParaRPr lang="en-US" dirty="0"/>
          </a:p>
        </p:txBody>
      </p:sp>
      <p:pic>
        <p:nvPicPr>
          <p:cNvPr id="9" name="Picture 2" descr="Domains Protista and Plantae have distinguishing characteristics.  Paramecium is an example of a protist. Orchids are flowering plants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567" y="1645920"/>
            <a:ext cx="4005367" cy="239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2" name="Picture 3" descr="Domains Protista and Plantae have distinguishing characteristics.  Paramecium is an example of a protist. Orchids are flowering plants.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9701" y="3962400"/>
            <a:ext cx="3942764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6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(Left image): ©M. I. Walker/Science Source; (Right image): ©</a:t>
            </a:r>
            <a:r>
              <a:rPr lang="en-US" dirty="0" err="1"/>
              <a:t>Pixtal</a:t>
            </a:r>
            <a:r>
              <a:rPr lang="en-US" dirty="0"/>
              <a:t>/age </a:t>
            </a:r>
            <a:r>
              <a:rPr lang="en-US" dirty="0" err="1"/>
              <a:t>fotostock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00400" y="6477000"/>
            <a:ext cx="2743200" cy="182880"/>
          </a:xfrm>
        </p:spPr>
        <p:txBody>
          <a:bodyPr/>
          <a:lstStyle/>
          <a:p>
            <a:r>
              <a:rPr lang="en-US" dirty="0">
                <a:hlinkClick r:id="rId4" action="ppaction://hlinksldjump"/>
              </a:rPr>
              <a:t>Access the text alternative for these images</a:t>
            </a:r>
          </a:p>
        </p:txBody>
      </p:sp>
    </p:spTree>
    <p:extLst>
      <p:ext uri="{BB962C8B-B14F-4D97-AF65-F5344CB8AC3E}">
        <p14:creationId xmlns:p14="http://schemas.microsoft.com/office/powerpoint/2010/main" val="3936221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The Classification of Life</a:t>
            </a:r>
            <a:r>
              <a:rPr lang="en-US" spc="2500" dirty="0">
                <a:latin typeface="Calibri" charset="0"/>
                <a:cs typeface="Calibri" charset="0"/>
              </a:rPr>
              <a:t/>
            </a:r>
            <a:br>
              <a:rPr lang="en-US" spc="2500" dirty="0">
                <a:latin typeface="Calibri" charset="0"/>
                <a:cs typeface="Calibri" charset="0"/>
              </a:rPr>
            </a:br>
            <a:r>
              <a:rPr lang="en-US" dirty="0">
                <a:latin typeface="Calibri" charset="0"/>
                <a:cs typeface="Calibri" charset="0"/>
              </a:rPr>
              <a:t>(Figure 1.6, Fungi and Animalia)</a:t>
            </a:r>
            <a:endParaRPr lang="en-US" dirty="0"/>
          </a:p>
        </p:txBody>
      </p:sp>
      <p:pic>
        <p:nvPicPr>
          <p:cNvPr id="13" name="Picture 2" descr="Domains Fungi and Animalia have distinguishing characteristics.  Acanthellae, is a club fungi. A red fox, Vulpes, is a member of Animalia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723" y="1676400"/>
            <a:ext cx="3895118" cy="231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4" name="Picture 3" descr="Domains Fungi and Animalia have distinguishing characteristics.  Acanthellae, is a club fungi. A red fox, Vulpes, is a member of Animalia.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3575" y="3992880"/>
            <a:ext cx="398338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6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(Left image): ©Ingram Publishing; (Right image): ©Fuse/Getty Images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00400" y="6477000"/>
            <a:ext cx="2743200" cy="182880"/>
          </a:xfrm>
        </p:spPr>
        <p:txBody>
          <a:bodyPr/>
          <a:lstStyle/>
          <a:p>
            <a:r>
              <a:rPr lang="en-US" dirty="0">
                <a:hlinkClick r:id="rId4" action="ppaction://hlinksldjump"/>
              </a:rPr>
              <a:t>Access the text alternative for these images</a:t>
            </a:r>
          </a:p>
        </p:txBody>
      </p:sp>
    </p:spTree>
    <p:extLst>
      <p:ext uri="{BB962C8B-B14F-4D97-AF65-F5344CB8AC3E}">
        <p14:creationId xmlns:p14="http://schemas.microsoft.com/office/powerpoint/2010/main" val="164455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Kingdom Animalia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120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Most organisms in kingdom Animalia are </a:t>
            </a:r>
            <a:r>
              <a:rPr lang="en-US" b="1" dirty="0">
                <a:latin typeface="Calibri" charset="0"/>
                <a:cs typeface="Calibri" charset="0"/>
              </a:rPr>
              <a:t>invertebrates.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is, earthworms, insects, mollusks.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alibri" charset="0"/>
                <a:cs typeface="Calibri" charset="0"/>
              </a:rPr>
              <a:t>Vertebrates.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Have a nerve cord protected by a vertebral column.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is, fish, reptiles, amphibians and birds.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Vertebrates with hair or fur and mammary glands are called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mammals.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is, humans, raccoons, seals.</a:t>
            </a:r>
          </a:p>
        </p:txBody>
      </p:sp>
    </p:spTree>
    <p:extLst>
      <p:ext uri="{BB962C8B-B14F-4D97-AF65-F5344CB8AC3E}">
        <p14:creationId xmlns:p14="http://schemas.microsoft.com/office/powerpoint/2010/main" val="891435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Humans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120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Humans are most closely related to apes, but are distinguished from apes by: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Highly developed brains.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Completely upright stance.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Creative language skills.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Ability to use a wide variety of tools.</a:t>
            </a:r>
          </a:p>
          <a:p>
            <a:pPr marL="0" lvl="1" indent="0">
              <a:spcAft>
                <a:spcPts val="1500"/>
              </a:spcAft>
              <a:buNone/>
            </a:pPr>
            <a:r>
              <a:rPr lang="en-US" sz="3200" dirty="0">
                <a:latin typeface="Calibri" charset="0"/>
                <a:cs typeface="Calibri" charset="0"/>
              </a:rPr>
              <a:t>Humans and apes have a common ancestor.</a:t>
            </a:r>
            <a:endParaRPr lang="en-US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39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Humans Have a Cultural Heritage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120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Calibri" charset="0"/>
                <a:cs typeface="Calibri" charset="0"/>
              </a:rPr>
              <a:t>Culture</a:t>
            </a:r>
            <a:r>
              <a:rPr lang="en-US" dirty="0">
                <a:latin typeface="Calibri" charset="0"/>
                <a:cs typeface="Calibri" charset="0"/>
              </a:rPr>
              <a:t>—activities and items passed down from one generation to the next.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Beliefs, values, and skills.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Arts and sciences.</a:t>
            </a:r>
          </a:p>
        </p:txBody>
      </p:sp>
    </p:spTree>
    <p:extLst>
      <p:ext uri="{BB962C8B-B14F-4D97-AF65-F5344CB8AC3E}">
        <p14:creationId xmlns:p14="http://schemas.microsoft.com/office/powerpoint/2010/main" val="366763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Humans Are Members of the Biosphere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046720" cy="5212080"/>
          </a:xfrm>
        </p:spPr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The biosphere spans the surface of the Earth, into the atmosphere and down into the soil and seas.</a:t>
            </a:r>
          </a:p>
        </p:txBody>
      </p:sp>
    </p:spTree>
    <p:extLst>
      <p:ext uri="{BB962C8B-B14F-4D97-AF65-F5344CB8AC3E}">
        <p14:creationId xmlns:p14="http://schemas.microsoft.com/office/powerpoint/2010/main" val="343824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Check Your Progress 1.2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1208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Define the term </a:t>
            </a:r>
            <a:r>
              <a:rPr lang="en-US" i="1" dirty="0">
                <a:latin typeface="Calibri" charset="0"/>
                <a:cs typeface="Calibri" charset="0"/>
              </a:rPr>
              <a:t>biosphere.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Define </a:t>
            </a:r>
            <a:r>
              <a:rPr lang="en-US" i="1" dirty="0">
                <a:latin typeface="Calibri" charset="0"/>
                <a:cs typeface="Calibri" charset="0"/>
              </a:rPr>
              <a:t>culture.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Explain why humans belong to the domain Eukarya and kingdom Animalia.</a:t>
            </a:r>
          </a:p>
        </p:txBody>
      </p:sp>
    </p:spTree>
    <p:extLst>
      <p:ext uri="{BB962C8B-B14F-4D97-AF65-F5344CB8AC3E}">
        <p14:creationId xmlns:p14="http://schemas.microsoft.com/office/powerpoint/2010/main" val="1967351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Science as a Process</a:t>
            </a:r>
            <a:r>
              <a:rPr lang="en-US" sz="1500" dirty="0">
                <a:latin typeface="Calibri" charset="0"/>
                <a:cs typeface="Calibri" charset="0"/>
              </a:rPr>
              <a:t> 1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12480" cy="52120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Learning outcomes:</a:t>
            </a:r>
          </a:p>
          <a:p>
            <a:pPr marL="457200" indent="-347472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Describe the general process of the scientific method.</a:t>
            </a:r>
          </a:p>
          <a:p>
            <a:pPr marL="457200" indent="-347472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Distinguish between a control group and an experimental group in a scientific test.</a:t>
            </a:r>
          </a:p>
          <a:p>
            <a:pPr marL="457200" indent="-347472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Recognize the importance of scientific journals in the reporting of scientific information.</a:t>
            </a:r>
          </a:p>
          <a:p>
            <a:pPr marL="457200" indent="-347472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Interpret information that is presented in a scientific graph.</a:t>
            </a:r>
          </a:p>
          <a:p>
            <a:pPr marL="457200" indent="-347472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Recognize the importance of statistical analysis to the study of science.</a:t>
            </a:r>
          </a:p>
        </p:txBody>
      </p:sp>
    </p:spTree>
    <p:extLst>
      <p:ext uri="{BB962C8B-B14F-4D97-AF65-F5344CB8AC3E}">
        <p14:creationId xmlns:p14="http://schemas.microsoft.com/office/powerpoint/2010/main" val="215810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Science as a Process</a:t>
            </a:r>
            <a:r>
              <a:rPr lang="en-US" sz="1500" dirty="0">
                <a:latin typeface="Calibri" charset="0"/>
                <a:cs typeface="Calibri" charset="0"/>
              </a:rPr>
              <a:t> 2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12480" cy="52120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Calibri" charset="0"/>
                <a:cs typeface="Calibri" charset="0"/>
              </a:rPr>
              <a:t>Science</a:t>
            </a:r>
            <a:r>
              <a:rPr lang="en-US" dirty="0">
                <a:latin typeface="Calibri" charset="0"/>
                <a:cs typeface="Calibri" charset="0"/>
              </a:rPr>
              <a:t>—a way of knowing about the natural world.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Scientists should be objective (factual), not subjective (involves judgment).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The scientific process uses the </a:t>
            </a:r>
            <a:r>
              <a:rPr lang="en-US" b="1" dirty="0">
                <a:latin typeface="Calibri" charset="0"/>
                <a:cs typeface="Calibri" charset="0"/>
              </a:rPr>
              <a:t>scientific method.</a:t>
            </a:r>
          </a:p>
          <a:p>
            <a:pPr lvl="1" indent="-347472"/>
            <a:r>
              <a:rPr lang="en-US" dirty="0">
                <a:latin typeface="Calibri" charset="0"/>
                <a:cs typeface="Calibri" charset="0"/>
              </a:rPr>
              <a:t>A standard series of steps.</a:t>
            </a:r>
          </a:p>
        </p:txBody>
      </p:sp>
    </p:spTree>
    <p:extLst>
      <p:ext uri="{BB962C8B-B14F-4D97-AF65-F5344CB8AC3E}">
        <p14:creationId xmlns:p14="http://schemas.microsoft.com/office/powerpoint/2010/main" val="198412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defining traits of life?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80554" y="1216885"/>
            <a:ext cx="3163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GO SHARE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2514600"/>
            <a:ext cx="517186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Response to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Homeostasis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Adaptations to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Energy Transformations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27474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an Observation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12480" cy="52120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Observation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 formal way of watching the natural world.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with.</a:t>
            </a:r>
          </a:p>
          <a:p>
            <a:pPr marL="457200" indent="-347472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senses (sight, smell).</a:t>
            </a:r>
          </a:p>
          <a:p>
            <a:pPr marL="457200" indent="-347472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help of instruments like microscopes.</a:t>
            </a:r>
          </a:p>
          <a:p>
            <a:pPr marL="457200" indent="-347472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through research.</a:t>
            </a:r>
          </a:p>
        </p:txBody>
      </p:sp>
    </p:spTree>
    <p:extLst>
      <p:ext uri="{BB962C8B-B14F-4D97-AF65-F5344CB8AC3E}">
        <p14:creationId xmlns:p14="http://schemas.microsoft.com/office/powerpoint/2010/main" val="3276066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 Hypothesis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12080"/>
          </a:xfrm>
        </p:spPr>
        <p:txBody>
          <a:bodyPr/>
          <a:lstStyle/>
          <a:p>
            <a:pPr marL="0" lvl="1" indent="0">
              <a:spcBef>
                <a:spcPts val="1200"/>
              </a:spcBef>
              <a:spcAft>
                <a:spcPts val="1200"/>
              </a:spcAft>
              <a:buNone/>
              <a:tabLst>
                <a:tab pos="1371600" algn="l"/>
              </a:tabLs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a possible explanation for the observation of a natural event.</a:t>
            </a:r>
          </a:p>
          <a:p>
            <a:pPr marL="0" lvl="1" indent="0">
              <a:spcBef>
                <a:spcPts val="1200"/>
              </a:spcBef>
              <a:spcAft>
                <a:spcPts val="1200"/>
              </a:spcAft>
              <a:buNone/>
              <a:tabLst>
                <a:tab pos="1371600" algn="l"/>
              </a:tabLst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Inductive reasoning</a:t>
            </a:r>
            <a:r>
              <a:rPr lang="en-US" sz="3200" dirty="0">
                <a:latin typeface="Calibri" charset="0"/>
                <a:cs typeface="Calibri" charset="0"/>
              </a:rPr>
              <a:t>—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someone uses creative thinking to combine facts into a cohesive whole.</a:t>
            </a:r>
          </a:p>
          <a:p>
            <a:pPr marL="0" lvl="1" indent="0">
              <a:spcBef>
                <a:spcPts val="1200"/>
              </a:spcBef>
              <a:spcAft>
                <a:spcPts val="1200"/>
              </a:spcAft>
              <a:buNone/>
              <a:tabLst>
                <a:tab pos="1371600" algn="l"/>
              </a:tabLs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Scientists make a testable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based on a hypothesis.</a:t>
            </a:r>
          </a:p>
        </p:txBody>
      </p:sp>
    </p:spTree>
    <p:extLst>
      <p:ext uri="{BB962C8B-B14F-4D97-AF65-F5344CB8AC3E}">
        <p14:creationId xmlns:p14="http://schemas.microsoft.com/office/powerpoint/2010/main" val="263120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 a Hypothesis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521208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Scientists use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deductive reasoning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test the hypothesis (“if, then” logic).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are designed with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experimental variables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responding (dependent)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variables.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Test groups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control groups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are also used.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organisms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(like mice) are also used.</a:t>
            </a:r>
          </a:p>
        </p:txBody>
      </p:sp>
    </p:spTree>
    <p:extLst>
      <p:ext uri="{BB962C8B-B14F-4D97-AF65-F5344CB8AC3E}">
        <p14:creationId xmlns:p14="http://schemas.microsoft.com/office/powerpoint/2010/main" val="3431527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Collecting and Analyzing the Data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120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are derived from experiments.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Results, in the form of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may be presented in a variety of formats.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useful tools to summarize data.</a:t>
            </a:r>
          </a:p>
          <a:p>
            <a:pPr marL="457200" indent="-347472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 graphs, bar graphs.</a:t>
            </a:r>
          </a:p>
        </p:txBody>
      </p:sp>
    </p:spTree>
    <p:extLst>
      <p:ext uri="{BB962C8B-B14F-4D97-AF65-F5344CB8AC3E}">
        <p14:creationId xmlns:p14="http://schemas.microsoft.com/office/powerpoint/2010/main" val="3550042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The Presentation of Scientific Data</a:t>
            </a:r>
            <a:br>
              <a:rPr lang="en-US" dirty="0">
                <a:latin typeface="Calibri" charset="0"/>
                <a:cs typeface="Calibri" charset="0"/>
              </a:rPr>
            </a:br>
            <a:r>
              <a:rPr lang="en-US" dirty="0">
                <a:latin typeface="Calibri" charset="0"/>
                <a:cs typeface="Calibri" charset="0"/>
              </a:rPr>
              <a:t>(Figure 1.9)</a:t>
            </a:r>
            <a:endParaRPr lang="en-US" dirty="0"/>
          </a:p>
        </p:txBody>
      </p:sp>
      <p:pic>
        <p:nvPicPr>
          <p:cNvPr id="6" name="Picture 2" descr="Scientific results are related through a line graph. In this case, it is the variation in the concentration of blood cholesterol over a 4 week study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1" y="1447800"/>
            <a:ext cx="6782978" cy="493776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200400" y="6477000"/>
            <a:ext cx="2743200" cy="182880"/>
          </a:xfrm>
        </p:spPr>
        <p:txBody>
          <a:bodyPr/>
          <a:lstStyle/>
          <a:p>
            <a:r>
              <a:rPr lang="en-US" dirty="0">
                <a:hlinkClick r:id="rId3" action="ppaction://hlinksldjump"/>
              </a:rPr>
              <a:t>Access the text alternative for these images</a:t>
            </a:r>
          </a:p>
        </p:txBody>
      </p:sp>
    </p:spTree>
    <p:extLst>
      <p:ext uri="{BB962C8B-B14F-4D97-AF65-F5344CB8AC3E}">
        <p14:creationId xmlns:p14="http://schemas.microsoft.com/office/powerpoint/2010/main" val="3259217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Collecting and Analyzing the Data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595360" cy="4953000"/>
          </a:xfrm>
        </p:spPr>
        <p:txBody>
          <a:bodyPr/>
          <a:lstStyle/>
          <a:p>
            <a:pPr lvl="0">
              <a:spcAft>
                <a:spcPts val="1200"/>
              </a:spcAf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used to interpret data.</a:t>
            </a:r>
          </a:p>
          <a:p>
            <a:pPr lvl="0">
              <a:spcAft>
                <a:spcPts val="1200"/>
              </a:spcAf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data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include a standard error (standard deviation) to show how uncertain a value is.</a:t>
            </a:r>
          </a:p>
          <a:p>
            <a:pPr lvl="0">
              <a:spcAft>
                <a:spcPts val="1200"/>
              </a:spcAf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significance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determined to evaluate the probability that the results are due to chance or some other experimental variable.</a:t>
            </a:r>
          </a:p>
          <a:p>
            <a:pPr lvl="0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Studies can be published in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Scientific publications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3781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 Conclusion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12080"/>
          </a:xfrm>
        </p:spPr>
        <p:txBody>
          <a:bodyPr/>
          <a:lstStyle/>
          <a:p>
            <a:pPr marL="0" lvl="1" indent="0">
              <a:spcBef>
                <a:spcPts val="1200"/>
              </a:spcBef>
              <a:spcAft>
                <a:spcPts val="1200"/>
              </a:spcAft>
              <a:buNone/>
              <a:tabLst>
                <a:tab pos="1371600" algn="l"/>
              </a:tabLs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Scientists analyze the data in order to reach a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about whether a hypothesis is supported or not.</a:t>
            </a:r>
          </a:p>
          <a:p>
            <a:pPr marL="0" lvl="1" indent="0">
              <a:spcBef>
                <a:spcPts val="1200"/>
              </a:spcBef>
              <a:spcAft>
                <a:spcPts val="1200"/>
              </a:spcAft>
              <a:buNone/>
              <a:tabLst>
                <a:tab pos="1371600" algn="l"/>
              </a:tabLs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conclusion of one experiment can lead to the hypothesis for another experiment.</a:t>
            </a:r>
          </a:p>
        </p:txBody>
      </p:sp>
    </p:spTree>
    <p:extLst>
      <p:ext uri="{BB962C8B-B14F-4D97-AF65-F5344CB8AC3E}">
        <p14:creationId xmlns:p14="http://schemas.microsoft.com/office/powerpoint/2010/main" val="3260921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Scientific Theory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21040" cy="5105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Scientific theory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—accepted explanations for how the world works.</a:t>
            </a:r>
          </a:p>
          <a:p>
            <a:pPr marL="285750" lvl="1"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is, cell theory—all organisms are made of cells.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Law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principle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—accepted by an overwhelming majority of scientists.</a:t>
            </a:r>
          </a:p>
          <a:p>
            <a:pPr marL="285750" lvl="1"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is, evolution.</a:t>
            </a:r>
          </a:p>
        </p:txBody>
      </p:sp>
    </p:spTree>
    <p:extLst>
      <p:ext uri="{BB962C8B-B14F-4D97-AF65-F5344CB8AC3E}">
        <p14:creationId xmlns:p14="http://schemas.microsoft.com/office/powerpoint/2010/main" val="2295762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An Example of a Controlled Study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21040" cy="5105400"/>
          </a:xfr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b="1" dirty="0">
                <a:solidFill>
                  <a:srgbClr val="000000"/>
                </a:solidFill>
                <a:latin typeface="Calibri" charset="0"/>
                <a:cs typeface="Calibri" charset="0"/>
              </a:rPr>
              <a:t>Hypothesis</a:t>
            </a:r>
            <a:r>
              <a:rPr lang="en-US" dirty="0">
                <a:solidFill>
                  <a:srgbClr val="000000"/>
                </a:solidFill>
                <a:latin typeface="Calibri" charset="0"/>
                <a:cs typeface="Calibri" charset="0"/>
              </a:rPr>
              <a:t>: antibiotic B is better than the currently used antibiotic A.</a:t>
            </a:r>
          </a:p>
          <a:p>
            <a:pPr lvl="0">
              <a:buClr>
                <a:srgbClr val="000000"/>
              </a:buClr>
            </a:pPr>
            <a:r>
              <a:rPr lang="en-US" b="1" dirty="0">
                <a:solidFill>
                  <a:srgbClr val="000000"/>
                </a:solidFill>
                <a:latin typeface="Calibri" charset="0"/>
                <a:cs typeface="Calibri" charset="0"/>
              </a:rPr>
              <a:t>Control group</a:t>
            </a:r>
            <a:r>
              <a:rPr lang="en-US" dirty="0">
                <a:solidFill>
                  <a:srgbClr val="000000"/>
                </a:solidFill>
                <a:latin typeface="Calibri" charset="0"/>
                <a:cs typeface="Calibri" charset="0"/>
              </a:rPr>
              <a:t>: subjects with ulcers receive a </a:t>
            </a:r>
            <a:r>
              <a:rPr lang="en-US" b="1" dirty="0">
                <a:solidFill>
                  <a:srgbClr val="000000"/>
                </a:solidFill>
                <a:latin typeface="Calibri" charset="0"/>
                <a:cs typeface="Calibri" charset="0"/>
              </a:rPr>
              <a:t>placebo</a:t>
            </a:r>
            <a:r>
              <a:rPr lang="en-US" dirty="0">
                <a:solidFill>
                  <a:srgbClr val="000000"/>
                </a:solidFill>
                <a:latin typeface="Calibri" charset="0"/>
                <a:cs typeface="Calibri" charset="0"/>
              </a:rPr>
              <a:t> (a pill that contains no medication).</a:t>
            </a:r>
          </a:p>
          <a:p>
            <a:pPr lvl="0"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latin typeface="Calibri" charset="0"/>
                <a:cs typeface="Calibri" charset="0"/>
              </a:rPr>
              <a:t>The two test groups each receive one of the antibiotics.</a:t>
            </a:r>
          </a:p>
          <a:p>
            <a:pPr lvl="0">
              <a:buClr>
                <a:srgbClr val="000000"/>
              </a:buClr>
            </a:pPr>
            <a:r>
              <a:rPr lang="en-US" b="1" dirty="0">
                <a:solidFill>
                  <a:srgbClr val="000000"/>
                </a:solidFill>
                <a:latin typeface="Calibri" charset="0"/>
                <a:cs typeface="Calibri" charset="0"/>
              </a:rPr>
              <a:t>Double-blind study</a:t>
            </a:r>
            <a:r>
              <a:rPr lang="en-US" dirty="0">
                <a:solidFill>
                  <a:srgbClr val="000000"/>
                </a:solidFill>
                <a:latin typeface="Calibri" charset="0"/>
                <a:cs typeface="Calibri" charset="0"/>
              </a:rPr>
              <a:t>—neither the doctors nor the patients know which group they are in.</a:t>
            </a:r>
          </a:p>
          <a:p>
            <a:pPr lvl="0">
              <a:buClr>
                <a:srgbClr val="000000"/>
              </a:buClr>
            </a:pPr>
            <a:r>
              <a:rPr lang="en-US" b="1" dirty="0">
                <a:solidFill>
                  <a:srgbClr val="000000"/>
                </a:solidFill>
                <a:latin typeface="Calibri" charset="0"/>
                <a:cs typeface="Calibri" charset="0"/>
              </a:rPr>
              <a:t>Conclusion</a:t>
            </a:r>
            <a:r>
              <a:rPr lang="en-US" dirty="0">
                <a:solidFill>
                  <a:srgbClr val="000000"/>
                </a:solidFill>
                <a:latin typeface="Calibri" charset="0"/>
                <a:cs typeface="Calibri" charset="0"/>
              </a:rPr>
              <a:t>—antibiotic B had better results.</a:t>
            </a:r>
            <a:endParaRPr lang="en-US" b="1" dirty="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538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5791200" cy="3581400"/>
          </a:xfrm>
        </p:spPr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A Controlled Laboratory Experiment to Test the Effectiveness of a Medication in Humans (Figure 1.10)</a:t>
            </a:r>
            <a:endParaRPr lang="en-US" dirty="0"/>
          </a:p>
        </p:txBody>
      </p:sp>
      <p:pic>
        <p:nvPicPr>
          <p:cNvPr id="6" name="Picture 2" descr="Steps in a controlled study include the following: state hypothesis, perform experiment, collect data, and summarize results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6226" y="76200"/>
            <a:ext cx="1889616" cy="658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200400" y="6477000"/>
            <a:ext cx="2743200" cy="182880"/>
          </a:xfrm>
        </p:spPr>
        <p:txBody>
          <a:bodyPr/>
          <a:lstStyle/>
          <a:p>
            <a:r>
              <a:rPr lang="en-US" dirty="0">
                <a:hlinkClick r:id="rId3" action="ppaction://hlinksldjump"/>
              </a:rPr>
              <a:t>Access the text alternative for these images</a:t>
            </a:r>
          </a:p>
        </p:txBody>
      </p:sp>
    </p:spTree>
    <p:extLst>
      <p:ext uri="{BB962C8B-B14F-4D97-AF65-F5344CB8AC3E}">
        <p14:creationId xmlns:p14="http://schemas.microsoft.com/office/powerpoint/2010/main" val="42664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Exploring Life and Science: The Characteristics of Life</a:t>
            </a: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500"/>
              </a:spcAft>
            </a:pPr>
            <a:r>
              <a:rPr lang="en-US" dirty="0">
                <a:latin typeface="Calibri" charset="0"/>
                <a:cs typeface="Calibri" charset="0"/>
              </a:rPr>
              <a:t>Learning Outcomes:</a:t>
            </a:r>
          </a:p>
          <a:p>
            <a:pPr marL="457200" indent="-347472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Explain the basic characteristics common to all living organisms.</a:t>
            </a:r>
          </a:p>
          <a:p>
            <a:pPr marL="457200" indent="-347472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Describe the levels of organization of life.</a:t>
            </a:r>
          </a:p>
          <a:p>
            <a:pPr marL="457200" indent="-347472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Explain why the study of evolution is important in understanding life.</a:t>
            </a:r>
          </a:p>
        </p:txBody>
      </p:sp>
    </p:spTree>
    <p:extLst>
      <p:ext uri="{BB962C8B-B14F-4D97-AF65-F5344CB8AC3E}">
        <p14:creationId xmlns:p14="http://schemas.microsoft.com/office/powerpoint/2010/main" val="3022123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Check Your Progress 1.3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21040" cy="521208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Describe each step of the scientific method.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Explain why a controlled study is an important part of the experimental design.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List a few pros and cons of using a scientific journal versus other sources of information.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Summarize how the use of graphs and statistics aids in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1148837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Challenges Facing Science</a:t>
            </a:r>
            <a:r>
              <a:rPr lang="en-US" sz="1500" dirty="0">
                <a:latin typeface="Calibri" charset="0"/>
                <a:cs typeface="Calibri" charset="0"/>
              </a:rPr>
              <a:t> 1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21040" cy="52120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Learning Outcomes:</a:t>
            </a:r>
          </a:p>
          <a:p>
            <a:pPr marL="457200" indent="-347472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Distinguish between science and technology.</a:t>
            </a:r>
          </a:p>
          <a:p>
            <a:pPr marL="457200" indent="-347472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Summarize some of the major challenges facing science.</a:t>
            </a:r>
            <a:endParaRPr lang="en-US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04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Biodiversity and Habitat Loss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21040" cy="5029200"/>
          </a:xfrm>
        </p:spPr>
        <p:txBody>
          <a:bodyPr/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b="1" dirty="0">
                <a:latin typeface="Calibri" charset="0"/>
                <a:cs typeface="Calibri" charset="0"/>
              </a:rPr>
              <a:t>Technology</a:t>
            </a:r>
            <a:r>
              <a:rPr lang="en-US" dirty="0">
                <a:latin typeface="Calibri" charset="0"/>
                <a:cs typeface="Calibri" charset="0"/>
              </a:rPr>
              <a:t>—the application of scientific knowledge to human interests.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b="1" dirty="0">
                <a:latin typeface="Calibri" charset="0"/>
                <a:cs typeface="Calibri" charset="0"/>
              </a:rPr>
              <a:t>Biodiversity</a:t>
            </a:r>
            <a:r>
              <a:rPr lang="en-US" dirty="0">
                <a:latin typeface="Calibri" charset="0"/>
                <a:cs typeface="Calibri" charset="0"/>
              </a:rPr>
              <a:t>—the total number and relative abundance of species, the variability of their genes, and the different ecosystems in which they live.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en-US" b="1" dirty="0">
                <a:latin typeface="Calibri" charset="0"/>
                <a:cs typeface="Calibri" charset="0"/>
              </a:rPr>
              <a:t>Extinction</a:t>
            </a:r>
            <a:r>
              <a:rPr lang="en-US" dirty="0">
                <a:latin typeface="Calibri" charset="0"/>
                <a:cs typeface="Calibri" charset="0"/>
              </a:rPr>
              <a:t>—the death of a species.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Many biologists are alarmed at the current high rate of extinction.</a:t>
            </a:r>
          </a:p>
        </p:txBody>
      </p:sp>
    </p:spTree>
    <p:extLst>
      <p:ext uri="{BB962C8B-B14F-4D97-AF65-F5344CB8AC3E}">
        <p14:creationId xmlns:p14="http://schemas.microsoft.com/office/powerpoint/2010/main" val="361898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Biodiversity (Figure 1.11)</a:t>
            </a:r>
          </a:p>
        </p:txBody>
      </p:sp>
      <p:pic>
        <p:nvPicPr>
          <p:cNvPr id="6" name="Picture 2" descr="Snails of the genus Conus are known to produce powerful painkillers. Unfortunately, their habits on coral reefs is threatened by human activity.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"/>
          <a:stretch/>
        </p:blipFill>
        <p:spPr>
          <a:xfrm>
            <a:off x="1219200" y="1351800"/>
            <a:ext cx="6705600" cy="4896600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©Franco </a:t>
            </a:r>
            <a:r>
              <a:rPr lang="en-US" dirty="0" err="1"/>
              <a:t>Banfi</a:t>
            </a:r>
            <a:r>
              <a:rPr lang="en-US" dirty="0"/>
              <a:t>/</a:t>
            </a:r>
            <a:r>
              <a:rPr lang="en-US" dirty="0" err="1"/>
              <a:t>Waterframe</a:t>
            </a:r>
            <a:r>
              <a:rPr lang="en-US" dirty="0"/>
              <a:t>/Age </a:t>
            </a:r>
            <a:r>
              <a:rPr lang="en-US" dirty="0" err="1"/>
              <a:t>fotostock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39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Emerging and Reemerging Diseases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21040" cy="5029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>
                <a:latin typeface="Calibri" charset="0"/>
                <a:cs typeface="Calibri" charset="0"/>
              </a:rPr>
              <a:t>Emerging diseases—</a:t>
            </a:r>
            <a:r>
              <a:rPr lang="en-US" sz="2400" dirty="0">
                <a:latin typeface="Calibri" charset="0"/>
                <a:cs typeface="Calibri" charset="0"/>
              </a:rPr>
              <a:t>relatively new.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000000"/>
                </a:solidFill>
                <a:latin typeface="Calibri" charset="0"/>
                <a:cs typeface="Calibri" charset="0"/>
              </a:rPr>
              <a:t>Examples: avian influenza (H5N1, H7N9), swine flu (H1N1), severe acute respiratory syndrome (SARS), and Middle East respiratory syndrome (MERS).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charset="0"/>
                <a:cs typeface="Calibri" charset="0"/>
              </a:rPr>
              <a:t>Reemerging diseases</a:t>
            </a:r>
            <a:r>
              <a:rPr lang="en-US" sz="2400" b="1" dirty="0">
                <a:latin typeface="Calibri" charset="0"/>
                <a:cs typeface="Calibri" charset="0"/>
              </a:rPr>
              <a:t>—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cs typeface="Calibri" charset="0"/>
              </a:rPr>
              <a:t>known for some time and considered low risk but for occasional outbreaks. </a:t>
            </a:r>
            <a:r>
              <a:rPr lang="en-US" sz="2000" dirty="0">
                <a:solidFill>
                  <a:srgbClr val="000000"/>
                </a:solidFill>
                <a:latin typeface="Calibri" charset="0"/>
                <a:cs typeface="Calibri" charset="0"/>
              </a:rPr>
              <a:t>Example: Ebola.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charset="0"/>
                <a:cs typeface="Calibri" charset="0"/>
              </a:rPr>
              <a:t>Some come from new or increased exposure to certain animals.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charset="0"/>
                <a:cs typeface="Calibri" charset="0"/>
              </a:rPr>
              <a:t>Some come from globalization (they spread more easily).</a:t>
            </a:r>
          </a:p>
          <a:p>
            <a:pPr marL="0" lvl="1" indent="0">
              <a:spcAft>
                <a:spcPts val="1200"/>
              </a:spcAft>
              <a:buNone/>
            </a:pPr>
            <a:r>
              <a:rPr lang="en-US" sz="2400" dirty="0">
                <a:latin typeface="Calibri" charset="0"/>
                <a:cs typeface="Calibri" charset="0"/>
              </a:rPr>
              <a:t>Some come when disease vectors mutate and change hosts.</a:t>
            </a:r>
          </a:p>
        </p:txBody>
      </p:sp>
    </p:spTree>
    <p:extLst>
      <p:ext uri="{BB962C8B-B14F-4D97-AF65-F5344CB8AC3E}">
        <p14:creationId xmlns:p14="http://schemas.microsoft.com/office/powerpoint/2010/main" val="528373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Climate Change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+mj-lt"/>
                <a:cs typeface="Calibri" panose="020F0502020204030204" pitchFamily="34" charset="0"/>
              </a:rPr>
              <a:t>Climate change—changes in the normal cycles of the Earth’s climate due to human activity.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latin typeface="+mj-lt"/>
                <a:cs typeface="Calibri" panose="020F0502020204030204" pitchFamily="34" charset="0"/>
              </a:rPr>
              <a:t>imbalance in chemical cycling of carbon.</a:t>
            </a:r>
            <a:endParaRPr lang="en-US" sz="2800" dirty="0">
              <a:latin typeface="+mj-lt"/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+mj-lt"/>
                <a:cs typeface="Calibri" panose="020F0502020204030204" pitchFamily="34" charset="0"/>
              </a:rPr>
              <a:t>Global warming—an increase in temperature due to increasing </a:t>
            </a:r>
            <a:r>
              <a:rPr lang="en-US" i="0" dirty="0">
                <a:latin typeface="+mj-lt"/>
              </a:rPr>
              <a:t>CO</a:t>
            </a:r>
            <a:r>
              <a:rPr lang="en-US" i="0" baseline="-25000" dirty="0">
                <a:latin typeface="+mj-lt"/>
              </a:rPr>
              <a:t>2</a:t>
            </a:r>
            <a:r>
              <a:rPr lang="en-US" dirty="0">
                <a:latin typeface="+mj-lt"/>
                <a:cs typeface="Calibri" panose="020F0502020204030204" pitchFamily="34" charset="0"/>
              </a:rPr>
              <a:t> levels in the atmosphere.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+mj-lt"/>
                <a:cs typeface="Calibri" panose="020F0502020204030204" pitchFamily="34" charset="0"/>
              </a:rPr>
              <a:t>Scientific consensus: climate change and global warming are causing significant changes in Earth’s  ecosystems.</a:t>
            </a:r>
          </a:p>
        </p:txBody>
      </p:sp>
    </p:spTree>
    <p:extLst>
      <p:ext uri="{BB962C8B-B14F-4D97-AF65-F5344CB8AC3E}">
        <p14:creationId xmlns:p14="http://schemas.microsoft.com/office/powerpoint/2010/main" val="3250205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Check Your Progress 1.4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1208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Explain how a new technology differs from a scientific discovery.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Explain why the conservation of biodiversity is important to human society.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Summarize how emerging diseases and climate change have the potential to influence the entire human population.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53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77240" y="1981200"/>
            <a:ext cx="7589520" cy="2895600"/>
          </a:xfrm>
        </p:spPr>
        <p:txBody>
          <a:bodyPr/>
          <a:lstStyle/>
          <a:p>
            <a:r>
              <a:rPr lang="en-US" sz="4800" dirty="0"/>
              <a:t>Accessibility Content: Text Alternatives for Images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52912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 charset="0"/>
              </a:rPr>
              <a:t>Levels of Biological Organization</a:t>
            </a:r>
            <a:br>
              <a:rPr lang="en-US" dirty="0">
                <a:cs typeface="Calibri" charset="0"/>
              </a:rPr>
            </a:br>
            <a:r>
              <a:rPr lang="en-US" dirty="0">
                <a:cs typeface="Calibri" charset="0"/>
              </a:rPr>
              <a:t>(Figure 1.2)</a:t>
            </a:r>
            <a:r>
              <a:rPr lang="en-US" altLang="en-US" dirty="0"/>
              <a:t> Text Alternative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21040" cy="4876800"/>
          </a:xfrm>
        </p:spPr>
        <p:txBody>
          <a:bodyPr/>
          <a:lstStyle/>
          <a:p>
            <a:r>
              <a:rPr lang="en-US" sz="2400" dirty="0"/>
              <a:t>Atom: Smallest unit of an element, composed of electrons, protons, and neutrons. Molecule: Union of 2 or more atoms of the same or different elements. Cell: The structural and functional unit of all living organisms. Tissue: A group of cells with a common structure and function. Organ: Composed of tissues functioning together for a specific task. Organ system: Composed of several organs working together. Organism: An individual; complex individuals contain organ systems. Species: A group of similar, interbreeding organisms. Population: Organisms of the same species in a particular area. Community: Interacting populations in a particular area. Ecosystem: A community plus the physical environment. Biosphere: Regions of the Earth's crust, waters, and atmosphere inhabited by living organisms.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Return to slide containing original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8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cs typeface="Calibri" charset="0"/>
              </a:rPr>
              <a:t>The Evolutionary Relationships of the Three Domains of Life (Figure 1.5)</a:t>
            </a:r>
            <a:r>
              <a:rPr lang="en-US" altLang="en-US" sz="3600" dirty="0"/>
              <a:t> Text Alternative</a:t>
            </a:r>
            <a:endParaRPr lang="en-US" sz="32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Archaea and Bacteria diverged over 3 point 5 billion years ago. Eukarya diverged from Archaea over 3 billion years ago.  Within the Domain Eukarya, </a:t>
            </a:r>
            <a:r>
              <a:rPr lang="en-US" sz="2400" dirty="0" err="1"/>
              <a:t>protists</a:t>
            </a:r>
            <a:r>
              <a:rPr lang="en-US" sz="2400" dirty="0"/>
              <a:t> diverged 1 point 8 billion years ago, plants diverged 1 point 5 billion years ago, and fungi and animals diverged 1 billion years ago. The Animal and Fungi kingdoms are the most closely related kingdoms within the Domain Eukarya.​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Return to slide containing original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33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Living things </a:t>
            </a:r>
            <a:r>
              <a:rPr lang="en-US" dirty="0" smtClean="0">
                <a:solidFill>
                  <a:schemeClr val="bg2"/>
                </a:solidFill>
              </a:rPr>
              <a:t>G</a:t>
            </a:r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Calibri" charset="0"/>
                <a:cs typeface="Calibri" charset="0"/>
              </a:rPr>
              <a:t>Growth</a:t>
            </a:r>
            <a:r>
              <a:rPr lang="en-US" dirty="0">
                <a:latin typeface="Calibri" charset="0"/>
                <a:cs typeface="Calibri" charset="0"/>
              </a:rPr>
              <a:t>—increase in size and in the number of cells.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alibri" charset="0"/>
                <a:cs typeface="Calibri" charset="0"/>
              </a:rPr>
              <a:t>Development</a:t>
            </a:r>
            <a:r>
              <a:rPr lang="en-US" dirty="0">
                <a:latin typeface="Calibri" charset="0"/>
                <a:cs typeface="Calibri" charset="0"/>
              </a:rPr>
              <a:t>—all changes that occur from fertilization until death.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Includes changes occurring in childhood, adolescence, and adulthood; also repair after injury.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17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The Classification of Life (Figure 1.6, Archaea and Bacteria) </a:t>
            </a:r>
            <a:r>
              <a:rPr lang="en-US" altLang="en-US" dirty="0"/>
              <a:t>Text Alternative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12480" cy="4876800"/>
          </a:xfrm>
        </p:spPr>
        <p:txBody>
          <a:bodyPr/>
          <a:lstStyle/>
          <a:p>
            <a:r>
              <a:rPr lang="en-US" sz="2400" dirty="0"/>
              <a:t>Domain Archaea Includes prokaryotic cells of various shapes with adaptations to extreme environments. Archaea absorb or </a:t>
            </a:r>
            <a:r>
              <a:rPr lang="en-US" sz="2400" dirty="0" err="1"/>
              <a:t>chemosynthesize</a:t>
            </a:r>
            <a:r>
              <a:rPr lang="en-US" sz="2400" dirty="0"/>
              <a:t> food and have unique chemical characteristics. Domain Bacteria includes prokaryotic cells of various shapes with adaptations to all environments. Bacteria absorb, photosynthesize, or </a:t>
            </a:r>
            <a:r>
              <a:rPr lang="en-US" sz="2400" dirty="0" err="1"/>
              <a:t>chemosynthesize</a:t>
            </a:r>
            <a:r>
              <a:rPr lang="en-US" sz="2400" dirty="0"/>
              <a:t> food and have unique chemical characteristics. 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Return to slide containing original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32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 charset="0"/>
              </a:rPr>
              <a:t>The Classification of Life (Figure 1.6, Protista and Plantae) </a:t>
            </a:r>
            <a:r>
              <a:rPr lang="en-US" altLang="en-US" dirty="0"/>
              <a:t>Text Alternative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12480" cy="4876800"/>
          </a:xfrm>
        </p:spPr>
        <p:txBody>
          <a:bodyPr/>
          <a:lstStyle/>
          <a:p>
            <a:r>
              <a:rPr lang="en-US" sz="2400" dirty="0"/>
              <a:t>Domain Eukarya; Kingdom Protista includes algae, protozoans, slime molds, and water molds. It consists of complex single-celled organisms that can be filaments, colonies or even multicellular. </a:t>
            </a:r>
            <a:r>
              <a:rPr lang="en-US" sz="2400" dirty="0" err="1"/>
              <a:t>Protists</a:t>
            </a:r>
            <a:r>
              <a:rPr lang="en-US" sz="2400" dirty="0"/>
              <a:t> absorb, photosynthesize, or ingest their food. Domain Eukarya; Kingdom Plantae includes certain algae, mosses, ferns, conifers, and flowering plants. It consists of multicellular organisms, usually with specialized tissues containing complex cells. Plants photosynthesize food.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Return to slide containing original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3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The Classification of </a:t>
            </a:r>
            <a:r>
              <a:rPr lang="en-US" dirty="0"/>
              <a:t>Life (Figure</a:t>
            </a:r>
            <a:r>
              <a:rPr lang="en-US" dirty="0">
                <a:latin typeface="Calibri" charset="0"/>
                <a:cs typeface="Calibri" charset="0"/>
              </a:rPr>
              <a:t> 1.6, Fungi and Animalia) </a:t>
            </a:r>
            <a:r>
              <a:rPr lang="en-US" altLang="en-US" dirty="0"/>
              <a:t>Text Alternative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12480" cy="4876800"/>
          </a:xfrm>
        </p:spPr>
        <p:txBody>
          <a:bodyPr/>
          <a:lstStyle/>
          <a:p>
            <a:r>
              <a:rPr lang="en-US" sz="2400" dirty="0"/>
              <a:t>Domain Eukarya; Kingdom Fungi includes molds, mushrooms, yeasts, and ringworms. Consists of mostly multicellular filaments with specialized, complex cells. Fungi absorb food.  Domain Eukarya; Kingdom Animalia. Includes sponges, worms, insects, fishes, frogs, turtles, birds, and mammals. Organisms are multicellular with specialized tissues containing complex cells. Animals ingest their food. </a:t>
            </a:r>
            <a:endParaRPr lang="en-US" sz="180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Return to slide containing original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1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The Presentation of Scientific Data</a:t>
            </a:r>
            <a:br>
              <a:rPr lang="en-US" dirty="0">
                <a:latin typeface="Calibri" charset="0"/>
                <a:cs typeface="Calibri" charset="0"/>
              </a:rPr>
            </a:br>
            <a:r>
              <a:rPr lang="en-US" dirty="0">
                <a:latin typeface="Calibri" charset="0"/>
                <a:cs typeface="Calibri" charset="0"/>
              </a:rPr>
              <a:t>(Figure 1.9) </a:t>
            </a:r>
            <a:r>
              <a:rPr lang="en-US" altLang="en-US" dirty="0"/>
              <a:t>Text Alternative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12480" cy="4876800"/>
          </a:xfrm>
        </p:spPr>
        <p:txBody>
          <a:bodyPr/>
          <a:lstStyle/>
          <a:p>
            <a:r>
              <a:rPr lang="en-US" sz="2400" dirty="0"/>
              <a:t>A line graph plots blood cholesterol levels in milligrams per deciliter for 4 weeks.  The bars above and below the data points represent the variation, or standard error, in the results.​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Return to slide containing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169768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Calibri" charset="0"/>
              </a:rPr>
              <a:t>A Controlled Laboratory Experiment to Test the Effectiveness of a Medication in Humans (Figure 1.10) </a:t>
            </a:r>
            <a:r>
              <a:rPr lang="en-US" altLang="en-US" sz="2800" dirty="0"/>
              <a:t>Text Alternative</a:t>
            </a:r>
            <a:endParaRPr lang="en-US" sz="24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12480" cy="4876800"/>
          </a:xfrm>
        </p:spPr>
        <p:txBody>
          <a:bodyPr/>
          <a:lstStyle/>
          <a:p>
            <a:r>
              <a:rPr lang="en-US" sz="2400" dirty="0"/>
              <a:t>In this study, a large number of people were divided into 3 groups to examine the effects of 2 different antibiotics on ulcers. The control group received a placebo and no medication. 1 of the test groups received antibiotic A, and the other test group received antibiotic B. The results are depicted in a graph, which indicates that antibiotic B was more effective than antibiotic A for the treatment of ulcers.​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Return to slide containing original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45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Life is Organized</a:t>
            </a:r>
            <a:r>
              <a:rPr lang="en-US" sz="1500" dirty="0">
                <a:latin typeface="Calibri" charset="0"/>
                <a:cs typeface="Calibri" charset="0"/>
              </a:rPr>
              <a:t> 1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0640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en-US" dirty="0" smtClean="0">
                <a:latin typeface="Calibri" charset="0"/>
                <a:cs typeface="Calibri" charset="0"/>
              </a:rPr>
              <a:t>What are the levels of organization found within living things, from the smallest bacterial cell through the homo </a:t>
            </a:r>
            <a:r>
              <a:rPr lang="en-US" dirty="0" err="1" smtClean="0">
                <a:latin typeface="Calibri" charset="0"/>
                <a:cs typeface="Calibri" charset="0"/>
              </a:rPr>
              <a:t>sapien</a:t>
            </a:r>
            <a:r>
              <a:rPr lang="en-US" dirty="0" smtClean="0">
                <a:latin typeface="Calibri" charset="0"/>
                <a:cs typeface="Calibri" charset="0"/>
              </a:rPr>
              <a:t>?  </a:t>
            </a:r>
          </a:p>
          <a:p>
            <a:pPr>
              <a:spcAft>
                <a:spcPts val="1500"/>
              </a:spcAft>
            </a:pPr>
            <a:endParaRPr lang="en-US" dirty="0">
              <a:latin typeface="Calibri" charset="0"/>
              <a:cs typeface="Calibri" charset="0"/>
            </a:endParaRPr>
          </a:p>
          <a:p>
            <a:pPr>
              <a:spcAft>
                <a:spcPts val="1500"/>
              </a:spcAft>
            </a:pPr>
            <a:r>
              <a:rPr lang="en-US" dirty="0" smtClean="0">
                <a:latin typeface="Calibri" charset="0"/>
                <a:cs typeface="Calibri" charset="0"/>
              </a:rPr>
              <a:t>What terms describe interactions of individuals, and their associations </a:t>
            </a:r>
            <a:r>
              <a:rPr lang="en-US" dirty="0" smtClean="0">
                <a:latin typeface="Calibri" charset="0"/>
                <a:cs typeface="Calibri" charset="0"/>
              </a:rPr>
              <a:t>with their environments?</a:t>
            </a:r>
          </a:p>
          <a:p>
            <a:pPr>
              <a:spcAft>
                <a:spcPts val="1500"/>
              </a:spcAft>
            </a:pPr>
            <a:endParaRPr lang="en-US" dirty="0">
              <a:latin typeface="Calibri" charset="0"/>
              <a:cs typeface="Calibri" charset="0"/>
            </a:endParaRPr>
          </a:p>
          <a:p>
            <a:pPr>
              <a:spcAft>
                <a:spcPts val="1500"/>
              </a:spcAft>
            </a:pPr>
            <a:endParaRPr lang="en-US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9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Life is </a:t>
            </a:r>
            <a:r>
              <a:rPr lang="en-US" dirty="0">
                <a:solidFill>
                  <a:schemeClr val="bg2"/>
                </a:solidFill>
                <a:latin typeface="Calibri" charset="0"/>
                <a:cs typeface="Calibri" charset="0"/>
              </a:rPr>
              <a:t>O</a:t>
            </a:r>
            <a:r>
              <a:rPr lang="en-US" dirty="0">
                <a:latin typeface="Calibri" charset="0"/>
                <a:cs typeface="Calibri" charset="0"/>
              </a:rPr>
              <a:t>rganized</a:t>
            </a:r>
            <a:r>
              <a:rPr lang="en-US" sz="1500" dirty="0">
                <a:latin typeface="Calibri" charset="0"/>
                <a:cs typeface="Calibri" charset="0"/>
              </a:rPr>
              <a:t> 1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0640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en-US" dirty="0">
                <a:latin typeface="Calibri" charset="0"/>
                <a:cs typeface="Calibri" charset="0"/>
              </a:rPr>
              <a:t>Levels of biological organization:</a:t>
            </a:r>
          </a:p>
          <a:p>
            <a:pPr lvl="1"/>
            <a:r>
              <a:rPr lang="en-US" b="1" dirty="0">
                <a:latin typeface="Calibri" charset="0"/>
                <a:cs typeface="Calibri" charset="0"/>
              </a:rPr>
              <a:t>Atoms</a:t>
            </a:r>
            <a:r>
              <a:rPr lang="en-US" dirty="0">
                <a:latin typeface="Calibri" charset="0"/>
                <a:cs typeface="Calibri" charset="0"/>
              </a:rPr>
              <a:t> join together to form </a:t>
            </a:r>
            <a:r>
              <a:rPr lang="en-US" b="1" dirty="0">
                <a:latin typeface="Calibri" charset="0"/>
                <a:cs typeface="Calibri" charset="0"/>
              </a:rPr>
              <a:t>molecules.</a:t>
            </a:r>
          </a:p>
          <a:p>
            <a:pPr lvl="1"/>
            <a:r>
              <a:rPr lang="en-US" b="1" dirty="0">
                <a:latin typeface="Calibri" charset="0"/>
                <a:cs typeface="Calibri" charset="0"/>
              </a:rPr>
              <a:t>Cell</a:t>
            </a:r>
            <a:r>
              <a:rPr lang="en-US" dirty="0">
                <a:latin typeface="Calibri" charset="0"/>
                <a:cs typeface="Calibri" charset="0"/>
              </a:rPr>
              <a:t>—smallest structural and functional unit of an organism.</a:t>
            </a:r>
          </a:p>
          <a:p>
            <a:pPr lvl="2"/>
            <a:r>
              <a:rPr lang="en-US" dirty="0">
                <a:latin typeface="Calibri" charset="0"/>
                <a:cs typeface="Calibri" charset="0"/>
              </a:rPr>
              <a:t>Some organisms are single-celled; some, like humans, are </a:t>
            </a:r>
            <a:r>
              <a:rPr lang="en-US" b="1" dirty="0">
                <a:latin typeface="Calibri" charset="0"/>
                <a:cs typeface="Calibri" charset="0"/>
              </a:rPr>
              <a:t>multicellular</a:t>
            </a:r>
            <a:r>
              <a:rPr lang="en-US" dirty="0">
                <a:latin typeface="Calibri" charset="0"/>
                <a:cs typeface="Calibri" charset="0"/>
              </a:rPr>
              <a:t> (composed of many cells).</a:t>
            </a:r>
          </a:p>
          <a:p>
            <a:pPr lvl="1"/>
            <a:r>
              <a:rPr lang="en-US" b="1" dirty="0">
                <a:latin typeface="Calibri" charset="0"/>
                <a:cs typeface="Calibri" charset="0"/>
              </a:rPr>
              <a:t>Tissue</a:t>
            </a:r>
            <a:r>
              <a:rPr lang="en-US" dirty="0">
                <a:latin typeface="Calibri" charset="0"/>
                <a:cs typeface="Calibri" charset="0"/>
              </a:rPr>
              <a:t>—group of similar cells that perform a particular function.</a:t>
            </a:r>
          </a:p>
        </p:txBody>
      </p:sp>
    </p:spTree>
    <p:extLst>
      <p:ext uri="{BB962C8B-B14F-4D97-AF65-F5344CB8AC3E}">
        <p14:creationId xmlns:p14="http://schemas.microsoft.com/office/powerpoint/2010/main" val="38981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3657600" cy="2743200"/>
          </a:xfrm>
        </p:spPr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Levels of Biological Organization (Figure 1.2)</a:t>
            </a:r>
            <a:endParaRPr lang="en-US" dirty="0"/>
          </a:p>
        </p:txBody>
      </p:sp>
      <p:pic>
        <p:nvPicPr>
          <p:cNvPr id="10" name="Picture 2" descr="Life is connected from the atomic level to the biosphere. The cell is the basic unit of life. The sum of all life is called the biosphere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39700"/>
            <a:ext cx="4292698" cy="6217920"/>
          </a:xfrm>
        </p:spPr>
      </p:pic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3" action="ppaction://hlinksldjump"/>
              </a:rPr>
              <a:t>Access the text alternative for these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Living Organisms </a:t>
            </a:r>
            <a:r>
              <a:rPr lang="en-US" dirty="0" smtClean="0">
                <a:latin typeface="Calibri" charset="0"/>
                <a:cs typeface="Calibri" charset="0"/>
              </a:rPr>
              <a:t>Respond to </a:t>
            </a:r>
            <a:r>
              <a:rPr lang="en-US" dirty="0" smtClean="0">
                <a:solidFill>
                  <a:srgbClr val="FF0000"/>
                </a:solidFill>
                <a:latin typeface="Calibri" charset="0"/>
                <a:cs typeface="Calibri" charset="0"/>
              </a:rPr>
              <a:t>S</a:t>
            </a:r>
            <a:r>
              <a:rPr lang="en-US" dirty="0" smtClean="0">
                <a:latin typeface="Calibri" charset="0"/>
                <a:cs typeface="Calibri" charset="0"/>
              </a:rPr>
              <a:t>timuli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064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alibri" charset="0"/>
                <a:cs typeface="Calibri" charset="0"/>
              </a:rPr>
              <a:t>Homeostasis would be impossible to maintain without the ability to respond to stimuli.</a:t>
            </a:r>
          </a:p>
          <a:p>
            <a:pPr lvl="1" indent="-34747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is, external stimuli: remove one’s hand from a hot stove.</a:t>
            </a:r>
          </a:p>
          <a:p>
            <a:pPr lvl="1" indent="-34747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is, internal stimuli: adjustments to blood pressure in response to values outside of normal.</a:t>
            </a:r>
          </a:p>
        </p:txBody>
      </p:sp>
    </p:spTree>
    <p:extLst>
      <p:ext uri="{BB962C8B-B14F-4D97-AF65-F5344CB8AC3E}">
        <p14:creationId xmlns:p14="http://schemas.microsoft.com/office/powerpoint/2010/main" val="1489067562"/>
      </p:ext>
    </p:extLst>
  </p:cSld>
  <p:clrMapOvr>
    <a:masterClrMapping/>
  </p:clrMapOvr>
</p:sld>
</file>

<file path=ppt/theme/theme1.xml><?xml version="1.0" encoding="utf-8"?>
<a:theme xmlns:a="http://schemas.openxmlformats.org/drawingml/2006/main" name="FIRST, BREAK, LAST slides 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ternate FIRST, BREAK, LAST slides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lain BODY/MAIN CONTENT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Red bar footer BODY/MAIN CONTENT">
  <a:themeElements>
    <a:clrScheme name="Custom 38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214E91"/>
      </a:hlink>
      <a:folHlink>
        <a:srgbClr val="214E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LAIN Section Divider, Quotes, Callouts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RED FOOTER Section Divider, Quotes, Callouts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LUE Section Divider, Quotes, Callouts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Plain_APPENDIX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Red Bar Footer_APPENDIX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MHHE_Accessible_PPT_Template-v4</Template>
  <TotalTime>2518</TotalTime>
  <Words>2589</Words>
  <Application>Microsoft Office PowerPoint</Application>
  <PresentationFormat>On-screen Show (4:3)</PresentationFormat>
  <Paragraphs>233</Paragraphs>
  <Slides>54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54</vt:i4>
      </vt:variant>
    </vt:vector>
  </HeadingPairs>
  <TitlesOfParts>
    <vt:vector size="71" baseType="lpstr">
      <vt:lpstr>Arial</vt:lpstr>
      <vt:lpstr>ArumSans Bd</vt:lpstr>
      <vt:lpstr>ArumSans Bold</vt:lpstr>
      <vt:lpstr>ArumSans Regular</vt:lpstr>
      <vt:lpstr>Calibri</vt:lpstr>
      <vt:lpstr>Times New Roman</vt:lpstr>
      <vt:lpstr>Vectipede Rg</vt:lpstr>
      <vt:lpstr>Verdana</vt:lpstr>
      <vt:lpstr>FIRST, BREAK, LAST slides </vt:lpstr>
      <vt:lpstr>Alternate FIRST, BREAK, LAST slides</vt:lpstr>
      <vt:lpstr>Plain BODY/MAIN CONTENT</vt:lpstr>
      <vt:lpstr>Red bar footer BODY/MAIN CONTENT</vt:lpstr>
      <vt:lpstr>PLAIN Section Divider, Quotes, Callouts</vt:lpstr>
      <vt:lpstr>RED FOOTER Section Divider, Quotes, Callouts</vt:lpstr>
      <vt:lpstr>BLUE Section Divider, Quotes, Callouts</vt:lpstr>
      <vt:lpstr>Plain_APPENDIX</vt:lpstr>
      <vt:lpstr>Red Bar Footer_APPENDIX</vt:lpstr>
      <vt:lpstr>human Biology Sixteenth Edition</vt:lpstr>
      <vt:lpstr>What are the defining traits of life?</vt:lpstr>
      <vt:lpstr>What are the defining traits of life?</vt:lpstr>
      <vt:lpstr>Exploring Life and Science: The Characteristics of Life</vt:lpstr>
      <vt:lpstr>Living things Grow</vt:lpstr>
      <vt:lpstr>Life is Organized 1</vt:lpstr>
      <vt:lpstr>Life is Organized 1</vt:lpstr>
      <vt:lpstr>Levels of Biological Organization (Figure 1.2)</vt:lpstr>
      <vt:lpstr>Living Organisms Respond to Stimuli</vt:lpstr>
      <vt:lpstr>Living Organisms Maintain an Internal Environment</vt:lpstr>
      <vt:lpstr>Organisms Have an Evolutionary History</vt:lpstr>
      <vt:lpstr>Living Organisms Reproduce and Develop 1</vt:lpstr>
      <vt:lpstr>Life Requires Materials and Energy Transformations 1</vt:lpstr>
      <vt:lpstr>Life Requires Materials and Energy 2</vt:lpstr>
      <vt:lpstr>Check Your Progress 1.1</vt:lpstr>
      <vt:lpstr>Classification of Living Things</vt:lpstr>
      <vt:lpstr>Classification</vt:lpstr>
      <vt:lpstr>The Evolutionary Relationships of the Three Domains of Life (Figure 1.5)</vt:lpstr>
      <vt:lpstr>Humans Are Related to Other Animals 3</vt:lpstr>
      <vt:lpstr>The Classification of Life (Figure 1.6, Archaea and Bacteria)</vt:lpstr>
      <vt:lpstr>The Classification of Life (Figure 1.6, Protista and Plantae)</vt:lpstr>
      <vt:lpstr>The Classification of Life (Figure 1.6, Fungi and Animalia)</vt:lpstr>
      <vt:lpstr>Kingdom Animalia</vt:lpstr>
      <vt:lpstr>Humans</vt:lpstr>
      <vt:lpstr>Humans Have a Cultural Heritage</vt:lpstr>
      <vt:lpstr>Humans Are Members of the Biosphere</vt:lpstr>
      <vt:lpstr>Check Your Progress 1.2</vt:lpstr>
      <vt:lpstr>Science as a Process 1</vt:lpstr>
      <vt:lpstr>Science as a Process 2</vt:lpstr>
      <vt:lpstr>Start with an Observation</vt:lpstr>
      <vt:lpstr>Develop a Hypothesis</vt:lpstr>
      <vt:lpstr>Test a Hypothesis</vt:lpstr>
      <vt:lpstr>Collecting and Analyzing the Data 1</vt:lpstr>
      <vt:lpstr>The Presentation of Scientific Data (Figure 1.9)</vt:lpstr>
      <vt:lpstr>Collecting and Analyzing the Data 2</vt:lpstr>
      <vt:lpstr>Develop a Conclusion</vt:lpstr>
      <vt:lpstr>Scientific Theory</vt:lpstr>
      <vt:lpstr>An Example of a Controlled Study</vt:lpstr>
      <vt:lpstr>A Controlled Laboratory Experiment to Test the Effectiveness of a Medication in Humans (Figure 1.10)</vt:lpstr>
      <vt:lpstr>Check Your Progress 1.3</vt:lpstr>
      <vt:lpstr>Challenges Facing Science 1</vt:lpstr>
      <vt:lpstr>Biodiversity and Habitat Loss</vt:lpstr>
      <vt:lpstr>Preserving Biodiversity (Figure 1.11)</vt:lpstr>
      <vt:lpstr>Emerging and Reemerging Diseases</vt:lpstr>
      <vt:lpstr>Climate Change</vt:lpstr>
      <vt:lpstr>Check Your Progress 1.4</vt:lpstr>
      <vt:lpstr>Accessibility Content: Text Alternatives for Images</vt:lpstr>
      <vt:lpstr>Levels of Biological Organization (Figure 1.2) Text Alternative</vt:lpstr>
      <vt:lpstr>The Evolutionary Relationships of the Three Domains of Life (Figure 1.5) Text Alternative</vt:lpstr>
      <vt:lpstr>The Classification of Life (Figure 1.6, Archaea and Bacteria) Text Alternative</vt:lpstr>
      <vt:lpstr>The Classification of Life (Figure 1.6, Protista and Plantae) Text Alternative</vt:lpstr>
      <vt:lpstr>The Classification of Life (Figure 1.6, Fungi and Animalia) Text Alternative</vt:lpstr>
      <vt:lpstr>The Presentation of Scientific Data (Figure 1.9) Text Alternative</vt:lpstr>
      <vt:lpstr>A Controlled Laboratory Experiment to Test the Effectiveness of a Medication in Humans (Figure 1.10) Text Alternative</vt:lpstr>
    </vt:vector>
  </TitlesOfParts>
  <Company>The McGraw-Hill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With 1 of These Slides</dc:title>
  <dc:creator>Hahn, Sandra</dc:creator>
  <cp:lastModifiedBy>Cheryl Samaniego</cp:lastModifiedBy>
  <cp:revision>412</cp:revision>
  <dcterms:created xsi:type="dcterms:W3CDTF">2017-12-05T17:18:18Z</dcterms:created>
  <dcterms:modified xsi:type="dcterms:W3CDTF">2021-01-11T01:57:15Z</dcterms:modified>
</cp:coreProperties>
</file>